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24"/>
  </p:notesMasterIdLst>
  <p:handoutMasterIdLst>
    <p:handoutMasterId r:id="rId25"/>
  </p:handoutMasterIdLst>
  <p:sldIdLst>
    <p:sldId id="256" r:id="rId5"/>
    <p:sldId id="257" r:id="rId6"/>
    <p:sldId id="258" r:id="rId7"/>
    <p:sldId id="264" r:id="rId8"/>
    <p:sldId id="263" r:id="rId9"/>
    <p:sldId id="260" r:id="rId10"/>
    <p:sldId id="274" r:id="rId11"/>
    <p:sldId id="265" r:id="rId12"/>
    <p:sldId id="266" r:id="rId13"/>
    <p:sldId id="267" r:id="rId14"/>
    <p:sldId id="268" r:id="rId15"/>
    <p:sldId id="279" r:id="rId16"/>
    <p:sldId id="269" r:id="rId17"/>
    <p:sldId id="270" r:id="rId18"/>
    <p:sldId id="271" r:id="rId19"/>
    <p:sldId id="278" r:id="rId20"/>
    <p:sldId id="277" r:id="rId21"/>
    <p:sldId id="273"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5"/>
    <a:srgbClr val="9F6251"/>
    <a:srgbClr val="1578B7"/>
    <a:srgbClr val="6B658C"/>
    <a:srgbClr val="B0C62E"/>
    <a:srgbClr val="336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E0C9D-9A73-409A-9AC3-4A349DE89254}" v="243" dt="2024-04-22T19:40:14.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3" autoAdjust="0"/>
    <p:restoredTop sz="94672" autoAdjust="0"/>
  </p:normalViewPr>
  <p:slideViewPr>
    <p:cSldViewPr snapToGrid="0" showGuides="1">
      <p:cViewPr varScale="1">
        <p:scale>
          <a:sx n="63" d="100"/>
          <a:sy n="63" d="100"/>
        </p:scale>
        <p:origin x="680" y="56"/>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vador Orellana" userId="3eaa40ef-9680-4efe-a464-de93e377f0f9" providerId="ADAL" clId="{4FFE0C9D-9A73-409A-9AC3-4A349DE89254}"/>
    <pc:docChg chg="modSld">
      <pc:chgData name="Salvador Orellana" userId="3eaa40ef-9680-4efe-a464-de93e377f0f9" providerId="ADAL" clId="{4FFE0C9D-9A73-409A-9AC3-4A349DE89254}" dt="2024-04-22T20:23:32.442" v="341" actId="20577"/>
      <pc:docMkLst>
        <pc:docMk/>
      </pc:docMkLst>
      <pc:sldChg chg="modSp mod">
        <pc:chgData name="Salvador Orellana" userId="3eaa40ef-9680-4efe-a464-de93e377f0f9" providerId="ADAL" clId="{4FFE0C9D-9A73-409A-9AC3-4A349DE89254}" dt="2024-04-22T20:23:32.442" v="341" actId="20577"/>
        <pc:sldMkLst>
          <pc:docMk/>
          <pc:sldMk cId="3017871120" sldId="256"/>
        </pc:sldMkLst>
        <pc:spChg chg="mod">
          <ac:chgData name="Salvador Orellana" userId="3eaa40ef-9680-4efe-a464-de93e377f0f9" providerId="ADAL" clId="{4FFE0C9D-9A73-409A-9AC3-4A349DE89254}" dt="2024-04-22T20:23:32.442" v="341" actId="20577"/>
          <ac:spMkLst>
            <pc:docMk/>
            <pc:sldMk cId="3017871120" sldId="256"/>
            <ac:spMk id="4" creationId="{6FC67A2E-B41F-C76C-FB73-077C16B9B727}"/>
          </ac:spMkLst>
        </pc:spChg>
      </pc:sldChg>
      <pc:sldChg chg="modSp modAnim">
        <pc:chgData name="Salvador Orellana" userId="3eaa40ef-9680-4efe-a464-de93e377f0f9" providerId="ADAL" clId="{4FFE0C9D-9A73-409A-9AC3-4A349DE89254}" dt="2024-04-22T19:40:14.376" v="314" actId="255"/>
        <pc:sldMkLst>
          <pc:docMk/>
          <pc:sldMk cId="586571890" sldId="277"/>
        </pc:sldMkLst>
        <pc:spChg chg="mod">
          <ac:chgData name="Salvador Orellana" userId="3eaa40ef-9680-4efe-a464-de93e377f0f9" providerId="ADAL" clId="{4FFE0C9D-9A73-409A-9AC3-4A349DE89254}" dt="2024-04-22T19:40:14.376" v="314" actId="255"/>
          <ac:spMkLst>
            <pc:docMk/>
            <pc:sldMk cId="586571890" sldId="277"/>
            <ac:spMk id="3" creationId="{98407322-EE47-461A-937E-D8B74ADFB3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BC2305-9043-45AE-B8A1-6062D50396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878E2A-85D5-4000-9B88-C859F52C6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ADE46C-81A1-43FB-B8E4-2C816F921C1C}" type="datetimeFigureOut">
              <a:rPr lang="en-US" smtClean="0"/>
              <a:t>4/22/2024</a:t>
            </a:fld>
            <a:endParaRPr lang="en-US" dirty="0"/>
          </a:p>
        </p:txBody>
      </p:sp>
      <p:sp>
        <p:nvSpPr>
          <p:cNvPr id="4" name="Footer Placeholder 3">
            <a:extLst>
              <a:ext uri="{FF2B5EF4-FFF2-40B4-BE49-F238E27FC236}">
                <a16:creationId xmlns:a16="http://schemas.microsoft.com/office/drawing/2014/main" id="{043B4D7C-FE5D-4098-B2E3-E316DB931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458A0E0-112E-4F75-AC4A-C0B7F1AD58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ACE16A-B08D-4117-9FC3-8F9667F4514B}" type="slidenum">
              <a:rPr lang="en-US" smtClean="0"/>
              <a:t>‹#›</a:t>
            </a:fld>
            <a:endParaRPr lang="en-US" dirty="0"/>
          </a:p>
        </p:txBody>
      </p:sp>
    </p:spTree>
    <p:extLst>
      <p:ext uri="{BB962C8B-B14F-4D97-AF65-F5344CB8AC3E}">
        <p14:creationId xmlns:p14="http://schemas.microsoft.com/office/powerpoint/2010/main" val="4082224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2EB95-E92B-4DBE-A5E5-BAD87330878F}" type="datetimeFigureOut">
              <a:rPr lang="en-US" smtClean="0"/>
              <a:t>4/22/2024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67C96-DDCA-4867-8F69-39EABFA21D53}" type="slidenum">
              <a:rPr lang="en-US" smtClean="0"/>
              <a:t>‹#›</a:t>
            </a:fld>
            <a:endParaRPr lang="en-US" dirty="0"/>
          </a:p>
        </p:txBody>
      </p:sp>
    </p:spTree>
    <p:extLst>
      <p:ext uri="{BB962C8B-B14F-4D97-AF65-F5344CB8AC3E}">
        <p14:creationId xmlns:p14="http://schemas.microsoft.com/office/powerpoint/2010/main" val="93034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A6AB11-D6E8-4402-86A0-AAC3FDF63D8C}"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427A02C9-A0CD-4A0B-81BC-708D5026A1F8}" type="slidenum">
              <a:rPr lang="en-US" smtClean="0"/>
              <a:t>‹#›</a:t>
            </a:fld>
            <a:endParaRPr lang="en-US" dirty="0"/>
          </a:p>
        </p:txBody>
      </p:sp>
      <p:sp>
        <p:nvSpPr>
          <p:cNvPr id="13" name="TextBox 12"/>
          <p:cNvSpPr txBox="1"/>
          <p:nvPr/>
        </p:nvSpPr>
        <p:spPr>
          <a:xfrm rot="5400000">
            <a:off x="8286115" y="3262853"/>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756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5D822-1D0D-4CE8-AA19-1C27B1F21FAC}" type="datetime1">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97702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728554" y="66249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AAD34-C562-4C48-8EE0-D6C67291F27B}"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190537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CDE84-7C39-4FAE-875D-0063F140C3B7}"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59086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9CA90A-91A7-4581-8CB7-837CD1C1EFEA}"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7A02C9-A0CD-4A0B-81BC-708D5026A1F8}" type="slidenum">
              <a:rPr lang="en-US" smtClean="0"/>
              <a:t>‹#›</a:t>
            </a:fld>
            <a:endParaRPr lang="en-US" dirty="0"/>
          </a:p>
        </p:txBody>
      </p:sp>
      <p:sp>
        <p:nvSpPr>
          <p:cNvPr id="7" name="TextBox 6"/>
          <p:cNvSpPr txBox="1"/>
          <p:nvPr/>
        </p:nvSpPr>
        <p:spPr>
          <a:xfrm rot="5400000">
            <a:off x="10546987" y="456559"/>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5206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95F0C-FB40-43D4-AB89-EAD7D7082B07}"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2974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rot="5400000">
            <a:off x="10706842" y="3005118"/>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4CCB7-F624-4EB3-B589-55724B1D35E0}"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16582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602FDE-CD77-4A0F-98DB-B04FFC6C390E}" type="datetime1">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7A02C9-A0CD-4A0B-81BC-708D5026A1F8}" type="slidenum">
              <a:rPr lang="en-US" smtClean="0"/>
              <a:t>‹#›</a:t>
            </a:fld>
            <a:endParaRPr lang="en-US" dirty="0"/>
          </a:p>
        </p:txBody>
      </p:sp>
      <p:sp>
        <p:nvSpPr>
          <p:cNvPr id="10" name="TextBox 9"/>
          <p:cNvSpPr txBox="1"/>
          <p:nvPr/>
        </p:nvSpPr>
        <p:spPr>
          <a:xfrm rot="5400000">
            <a:off x="10734145" y="662489"/>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5710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rot="5400000">
            <a:off x="10753163" y="65769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7B24B-3C03-4B67-870B-2AC30B0B9C20}" type="datetime1">
              <a:rPr lang="en-US" smtClean="0"/>
              <a:t>4/22/2024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72611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2B2AEB-1B55-4FD5-A253-9231350DFA69}" type="datetime1">
              <a:rPr lang="en-US" smtClean="0"/>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7A02C9-A0CD-4A0B-81BC-708D5026A1F8}" type="slidenum">
              <a:rPr lang="en-US" smtClean="0"/>
              <a:t>‹#›</a:t>
            </a:fld>
            <a:endParaRPr lang="en-US" dirty="0"/>
          </a:p>
        </p:txBody>
      </p:sp>
      <p:sp>
        <p:nvSpPr>
          <p:cNvPr id="8" name="TextBox 7"/>
          <p:cNvSpPr txBox="1"/>
          <p:nvPr/>
        </p:nvSpPr>
        <p:spPr>
          <a:xfrm rot="5400000">
            <a:off x="10732794" y="662492"/>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3458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3825F88-6B10-4107-B670-77A8B07DC04E}" type="datetime1">
              <a:rPr lang="en-US" smtClean="0"/>
              <a:t>4/22/2024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60647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8BF900-E789-43E2-A3E9-807597B6032C}" type="datetime1">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80425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14"/>
          <a:srcRect/>
          <a:stretch/>
        </p:blipFill>
        <p:spPr>
          <a:xfrm>
            <a:off x="0" y="600"/>
            <a:ext cx="12189867" cy="6856800"/>
          </a:xfrm>
          <a:prstGeom prst="rect">
            <a:avLst/>
          </a:prstGeom>
        </p:spPr>
      </p:pic>
      <p:sp>
        <p:nvSpPr>
          <p:cNvPr id="8" name="Rectangle 7"/>
          <p:cNvSpPr/>
          <p:nvPr/>
        </p:nvSpPr>
        <p:spPr>
          <a:xfrm>
            <a:off x="0" y="0"/>
            <a:ext cx="964174" cy="6858000"/>
          </a:xfrm>
          <a:prstGeom prst="rect">
            <a:avLst/>
          </a:prstGeom>
          <a:solidFill>
            <a:srgbClr val="00427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Figtree" pitchFamily="2" charset="0"/>
              </a:defRPr>
            </a:lvl1pPr>
          </a:lstStyle>
          <a:p>
            <a:fld id="{26215A12-F7A0-4A36-9F9B-40020992CCBC}" type="datetime1">
              <a:rPr lang="en-US" smtClean="0"/>
              <a:t>4/22/2024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latin typeface="Figtree" pitchFamily="2" charset="0"/>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latin typeface="Figtree" pitchFamily="2" charset="0"/>
              </a:defRPr>
            </a:lvl1pPr>
          </a:lstStyle>
          <a:p>
            <a:fld id="{427A02C9-A0CD-4A0B-81BC-708D5026A1F8}"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blue and white logo&#10;&#10;Description automatically generated">
            <a:extLst>
              <a:ext uri="{FF2B5EF4-FFF2-40B4-BE49-F238E27FC236}">
                <a16:creationId xmlns:a16="http://schemas.microsoft.com/office/drawing/2014/main" id="{45CD50AF-F30F-0985-2ABD-EDD0FE7253C0}"/>
              </a:ext>
            </a:extLst>
          </p:cNvPr>
          <p:cNvPicPr>
            <a:picLocks noChangeAspect="1"/>
          </p:cNvPicPr>
          <p:nvPr userDrawn="1"/>
        </p:nvPicPr>
        <p:blipFill>
          <a:blip r:embed="rId15"/>
          <a:stretch>
            <a:fillRect/>
          </a:stretch>
        </p:blipFill>
        <p:spPr>
          <a:xfrm>
            <a:off x="11421384" y="6076837"/>
            <a:ext cx="683805" cy="683805"/>
          </a:xfrm>
          <a:prstGeom prst="rect">
            <a:avLst/>
          </a:prstGeom>
        </p:spPr>
      </p:pic>
    </p:spTree>
    <p:extLst>
      <p:ext uri="{BB962C8B-B14F-4D97-AF65-F5344CB8AC3E}">
        <p14:creationId xmlns:p14="http://schemas.microsoft.com/office/powerpoint/2010/main" val="2818871191"/>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7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r" defTabSz="914400" rtl="0" eaLnBrk="1" latinLnBrk="0" hangingPunct="1">
        <a:lnSpc>
          <a:spcPct val="90000"/>
        </a:lnSpc>
        <a:spcBef>
          <a:spcPct val="0"/>
        </a:spcBef>
        <a:buNone/>
        <a:defRPr sz="3400" b="0" i="0" kern="1200" cap="none">
          <a:solidFill>
            <a:schemeClr val="tx1"/>
          </a:solidFill>
          <a:effectLst/>
          <a:latin typeface="Figtree" pitchFamily="2" charset="0"/>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Figtree" pitchFamily="2" charset="0"/>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Figtree" pitchFamily="2" charset="0"/>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Figtree" pitchFamily="2" charset="0"/>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Figtree" pitchFamily="2" charset="0"/>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Figtree" pitchFamily="2" charset="0"/>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earthday.org/"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A3B1-85F8-4B51-95B6-BDDF16F358FF}"/>
              </a:ext>
            </a:extLst>
          </p:cNvPr>
          <p:cNvSpPr>
            <a:spLocks noGrp="1"/>
          </p:cNvSpPr>
          <p:nvPr>
            <p:ph type="ctrTitle"/>
          </p:nvPr>
        </p:nvSpPr>
        <p:spPr>
          <a:xfrm>
            <a:off x="1734531" y="3410144"/>
            <a:ext cx="6429081" cy="1972561"/>
          </a:xfrm>
        </p:spPr>
        <p:txBody>
          <a:bodyPr>
            <a:noAutofit/>
          </a:bodyPr>
          <a:lstStyle/>
          <a:p>
            <a:r>
              <a:rPr lang="en-US" sz="5000" b="1" dirty="0"/>
              <a:t>Creating a Playbook </a:t>
            </a:r>
            <a:br>
              <a:rPr lang="en-US" sz="5000" b="1" dirty="0"/>
            </a:br>
            <a:r>
              <a:rPr lang="en-US" sz="5000" b="1" dirty="0"/>
              <a:t>for Climate Action </a:t>
            </a:r>
            <a:endParaRPr lang="en-US" sz="4000" dirty="0"/>
          </a:p>
        </p:txBody>
      </p:sp>
      <p:sp>
        <p:nvSpPr>
          <p:cNvPr id="3" name="Subtitle 2">
            <a:extLst>
              <a:ext uri="{FF2B5EF4-FFF2-40B4-BE49-F238E27FC236}">
                <a16:creationId xmlns:a16="http://schemas.microsoft.com/office/drawing/2014/main" id="{98ACD44C-88EA-4854-B39D-5EEC3BEF4AE4}"/>
              </a:ext>
            </a:extLst>
          </p:cNvPr>
          <p:cNvSpPr>
            <a:spLocks noGrp="1"/>
          </p:cNvSpPr>
          <p:nvPr>
            <p:ph type="subTitle" idx="1"/>
          </p:nvPr>
        </p:nvSpPr>
        <p:spPr>
          <a:xfrm>
            <a:off x="1026543" y="2048339"/>
            <a:ext cx="7137069" cy="1160213"/>
          </a:xfrm>
        </p:spPr>
        <p:txBody>
          <a:bodyPr>
            <a:noAutofit/>
          </a:bodyPr>
          <a:lstStyle/>
          <a:p>
            <a:r>
              <a:rPr lang="en-US" sz="3200" dirty="0">
                <a:solidFill>
                  <a:schemeClr val="accent4"/>
                </a:solidFill>
                <a:latin typeface="Carter Sans Pro Medium" panose="020E0504060306040403" pitchFamily="34" charset="77"/>
              </a:rPr>
              <a:t>Philadelphia Yearly Meeting</a:t>
            </a:r>
          </a:p>
        </p:txBody>
      </p:sp>
      <p:sp>
        <p:nvSpPr>
          <p:cNvPr id="4" name="TextBox 3">
            <a:extLst>
              <a:ext uri="{FF2B5EF4-FFF2-40B4-BE49-F238E27FC236}">
                <a16:creationId xmlns:a16="http://schemas.microsoft.com/office/drawing/2014/main" id="{6FC67A2E-B41F-C76C-FB73-077C16B9B727}"/>
              </a:ext>
            </a:extLst>
          </p:cNvPr>
          <p:cNvSpPr txBox="1"/>
          <p:nvPr/>
        </p:nvSpPr>
        <p:spPr>
          <a:xfrm>
            <a:off x="1414022" y="5785889"/>
            <a:ext cx="4875614" cy="646331"/>
          </a:xfrm>
          <a:prstGeom prst="rect">
            <a:avLst/>
          </a:prstGeom>
          <a:noFill/>
        </p:spPr>
        <p:txBody>
          <a:bodyPr wrap="square" rtlCol="0">
            <a:spAutoFit/>
          </a:bodyPr>
          <a:lstStyle/>
          <a:p>
            <a:r>
              <a:rPr lang="en-US" b="1" dirty="0">
                <a:latin typeface="Figtree" pitchFamily="2" charset="0"/>
              </a:rPr>
              <a:t>Christie Duncan-Tessmer</a:t>
            </a:r>
            <a:r>
              <a:rPr lang="en-US" dirty="0">
                <a:latin typeface="Figtree" pitchFamily="2" charset="0"/>
              </a:rPr>
              <a:t>, </a:t>
            </a:r>
            <a:r>
              <a:rPr lang="en-US" dirty="0">
                <a:latin typeface="Figtree Light" pitchFamily="2" charset="0"/>
              </a:rPr>
              <a:t>General Secretary</a:t>
            </a:r>
          </a:p>
          <a:p>
            <a:r>
              <a:rPr lang="en-US" b="1" dirty="0">
                <a:latin typeface="Figtree SemiBold" pitchFamily="2" charset="0"/>
              </a:rPr>
              <a:t>F. Salvador Orellana</a:t>
            </a:r>
            <a:r>
              <a:rPr lang="en-US" dirty="0">
                <a:latin typeface="Figtree" pitchFamily="2" charset="0"/>
              </a:rPr>
              <a:t>, </a:t>
            </a:r>
            <a:r>
              <a:rPr lang="en-US" dirty="0">
                <a:latin typeface="Figtree Light" pitchFamily="2" charset="0"/>
              </a:rPr>
              <a:t>Deputy General Secretary</a:t>
            </a:r>
          </a:p>
        </p:txBody>
      </p:sp>
      <p:sp>
        <p:nvSpPr>
          <p:cNvPr id="7" name="Right Triangle 6">
            <a:extLst>
              <a:ext uri="{FF2B5EF4-FFF2-40B4-BE49-F238E27FC236}">
                <a16:creationId xmlns:a16="http://schemas.microsoft.com/office/drawing/2014/main" id="{F5DB1953-A423-EF1E-E806-FC33A680F9B2}"/>
              </a:ext>
            </a:extLst>
          </p:cNvPr>
          <p:cNvSpPr/>
          <p:nvPr/>
        </p:nvSpPr>
        <p:spPr>
          <a:xfrm>
            <a:off x="8388350" y="3403600"/>
            <a:ext cx="219075" cy="219075"/>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29A3C9B-4EE7-3AEE-04B1-D222532C2E0C}"/>
              </a:ext>
            </a:extLst>
          </p:cNvPr>
          <p:cNvSpPr>
            <a:spLocks noGrp="1"/>
          </p:cNvSpPr>
          <p:nvPr>
            <p:ph type="sldNum" sz="quarter" idx="12"/>
          </p:nvPr>
        </p:nvSpPr>
        <p:spPr/>
        <p:txBody>
          <a:bodyPr/>
          <a:lstStyle/>
          <a:p>
            <a:fld id="{427A02C9-A0CD-4A0B-81BC-708D5026A1F8}" type="slidenum">
              <a:rPr lang="en-US" smtClean="0"/>
              <a:t>1</a:t>
            </a:fld>
            <a:endParaRPr lang="en-US" dirty="0"/>
          </a:p>
        </p:txBody>
      </p:sp>
    </p:spTree>
    <p:extLst>
      <p:ext uri="{BB962C8B-B14F-4D97-AF65-F5344CB8AC3E}">
        <p14:creationId xmlns:p14="http://schemas.microsoft.com/office/powerpoint/2010/main" val="30178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5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350"/>
                                        <p:tgtEl>
                                          <p:spTgt spid="3">
                                            <p:txEl>
                                              <p:pRg st="0" end="0"/>
                                            </p:txEl>
                                          </p:spTgt>
                                        </p:tgtEl>
                                      </p:cBhvr>
                                    </p:animEffect>
                                  </p:childTnLst>
                                </p:cTn>
                              </p:par>
                            </p:childTnLst>
                          </p:cTn>
                        </p:par>
                        <p:par>
                          <p:cTn id="9" fill="hold">
                            <p:stCondLst>
                              <p:cond delay="350"/>
                            </p:stCondLst>
                            <p:childTnLst>
                              <p:par>
                                <p:cTn id="10" presetID="0" presetClass="path" presetSubtype="0" accel="50000" decel="50000" fill="hold" grpId="0" nodeType="afterEffect">
                                  <p:stCondLst>
                                    <p:cond delay="0"/>
                                  </p:stCondLst>
                                  <p:childTnLst>
                                    <p:animMotion origin="layout" path="M -0.00222 0.00231 L -0.52956 0.19143 " pathEditMode="relative" rAng="0" ptsTypes="AA">
                                      <p:cBhvr>
                                        <p:cTn id="11" dur="1000" fill="hold"/>
                                        <p:tgtEl>
                                          <p:spTgt spid="7"/>
                                        </p:tgtEl>
                                        <p:attrNameLst>
                                          <p:attrName>ppt_x</p:attrName>
                                          <p:attrName>ppt_y</p:attrName>
                                        </p:attrNameLst>
                                      </p:cBhvr>
                                      <p:rCtr x="-26367" y="9444"/>
                                    </p:animMotion>
                                  </p:childTnLst>
                                  <p:subTnLst>
                                    <p:set>
                                      <p:cBhvr override="childStyle">
                                        <p:cTn dur="1" fill="hold" display="0" masterRel="sameClick" afterEffect="1">
                                          <p:stCondLst>
                                            <p:cond evt="end" delay="0">
                                              <p:tn val="10"/>
                                            </p:cond>
                                          </p:stCondLst>
                                        </p:cTn>
                                        <p:tgtEl>
                                          <p:spTgt spid="7"/>
                                        </p:tgtEl>
                                        <p:attrNameLst>
                                          <p:attrName>style.visibility</p:attrName>
                                        </p:attrNameLst>
                                      </p:cBhvr>
                                      <p:to>
                                        <p:strVal val="hidden"/>
                                      </p:to>
                                    </p:set>
                                  </p:subTnLst>
                                </p:cTn>
                              </p:par>
                              <p:par>
                                <p:cTn id="12" presetID="22" presetClass="entr" presetSubtype="2" fill="hold" grpId="0" nodeType="withEffect">
                                  <p:stCondLst>
                                    <p:cond delay="15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340-9D30-1F16-C54B-58C252052356}"/>
              </a:ext>
            </a:extLst>
          </p:cNvPr>
          <p:cNvSpPr>
            <a:spLocks noGrp="1"/>
          </p:cNvSpPr>
          <p:nvPr>
            <p:ph type="ctrTitle"/>
          </p:nvPr>
        </p:nvSpPr>
        <p:spPr>
          <a:xfrm>
            <a:off x="2157413" y="3428998"/>
            <a:ext cx="5972461" cy="1314451"/>
          </a:xfrm>
        </p:spPr>
        <p:txBody>
          <a:bodyPr>
            <a:normAutofit fontScale="90000"/>
          </a:bodyPr>
          <a:lstStyle/>
          <a:p>
            <a:r>
              <a:rPr lang="en-US" b="1" dirty="0"/>
              <a:t>How can we use this resource?</a:t>
            </a:r>
          </a:p>
        </p:txBody>
      </p:sp>
      <p:pic>
        <p:nvPicPr>
          <p:cNvPr id="7" name="Picture 6">
            <a:extLst>
              <a:ext uri="{FF2B5EF4-FFF2-40B4-BE49-F238E27FC236}">
                <a16:creationId xmlns:a16="http://schemas.microsoft.com/office/drawing/2014/main" id="{0F246D61-A1C4-92F5-7C1A-271C419A8E6C}"/>
              </a:ext>
            </a:extLst>
          </p:cNvPr>
          <p:cNvPicPr>
            <a:picLocks noChangeAspect="1"/>
          </p:cNvPicPr>
          <p:nvPr/>
        </p:nvPicPr>
        <p:blipFill>
          <a:blip r:embed="rId2"/>
          <a:stretch>
            <a:fillRect/>
          </a:stretch>
        </p:blipFill>
        <p:spPr>
          <a:xfrm rot="830206">
            <a:off x="8799847" y="2242203"/>
            <a:ext cx="2469479" cy="3195796"/>
          </a:xfrm>
          <a:prstGeom prst="rect">
            <a:avLst/>
          </a:prstGeom>
          <a:ln>
            <a:noFill/>
          </a:ln>
          <a:effectLst>
            <a:outerShdw blurRad="292100" dist="139700" dir="2700000" algn="tl" rotWithShape="0">
              <a:srgbClr val="333333">
                <a:alpha val="65000"/>
              </a:srgbClr>
            </a:outerShdw>
          </a:effectLst>
        </p:spPr>
      </p:pic>
      <p:sp>
        <p:nvSpPr>
          <p:cNvPr id="3" name="Right Triangle 2">
            <a:extLst>
              <a:ext uri="{FF2B5EF4-FFF2-40B4-BE49-F238E27FC236}">
                <a16:creationId xmlns:a16="http://schemas.microsoft.com/office/drawing/2014/main" id="{A9C7E45E-E045-4A2C-D8ED-5767BE4914DB}"/>
              </a:ext>
            </a:extLst>
          </p:cNvPr>
          <p:cNvSpPr/>
          <p:nvPr/>
        </p:nvSpPr>
        <p:spPr>
          <a:xfrm>
            <a:off x="8388350" y="3403600"/>
            <a:ext cx="219075" cy="219075"/>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592CD96-E53E-A0DB-0753-AE901471C3EA}"/>
              </a:ext>
            </a:extLst>
          </p:cNvPr>
          <p:cNvSpPr>
            <a:spLocks noGrp="1"/>
          </p:cNvSpPr>
          <p:nvPr>
            <p:ph type="sldNum" sz="quarter" idx="12"/>
          </p:nvPr>
        </p:nvSpPr>
        <p:spPr/>
        <p:txBody>
          <a:bodyPr/>
          <a:lstStyle/>
          <a:p>
            <a:fld id="{427A02C9-A0CD-4A0B-81BC-708D5026A1F8}" type="slidenum">
              <a:rPr lang="en-US" smtClean="0"/>
              <a:t>10</a:t>
            </a:fld>
            <a:endParaRPr lang="en-US" dirty="0"/>
          </a:p>
        </p:txBody>
      </p:sp>
    </p:spTree>
    <p:extLst>
      <p:ext uri="{BB962C8B-B14F-4D97-AF65-F5344CB8AC3E}">
        <p14:creationId xmlns:p14="http://schemas.microsoft.com/office/powerpoint/2010/main" val="164901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222 0.00231 L -0.47409 0.19398 " pathEditMode="relative" rAng="0" ptsTypes="AA">
                                      <p:cBhvr>
                                        <p:cTn id="6" dur="750" fill="hold"/>
                                        <p:tgtEl>
                                          <p:spTgt spid="3"/>
                                        </p:tgtEl>
                                        <p:attrNameLst>
                                          <p:attrName>ppt_x</p:attrName>
                                          <p:attrName>ppt_y</p:attrName>
                                        </p:attrNameLst>
                                      </p:cBhvr>
                                      <p:rCtr x="-23594" y="9583"/>
                                    </p:animMotion>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par>
                                <p:cTn id="7" presetID="22" presetClass="entr" presetSubtype="2" fill="hold" grpId="0" nodeType="withEffect">
                                  <p:stCondLst>
                                    <p:cond delay="1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normAutofit/>
          </a:bodyPr>
          <a:lstStyle/>
          <a:p>
            <a:r>
              <a:rPr lang="en-US" sz="3600" b="1" dirty="0">
                <a:solidFill>
                  <a:schemeClr val="accent6"/>
                </a:solidFill>
              </a:rPr>
              <a:t>Who </a:t>
            </a:r>
            <a:r>
              <a:rPr lang="en-US" sz="3600" dirty="0"/>
              <a:t>should use it?</a:t>
            </a:r>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a:xfrm>
            <a:off x="2773599" y="2052116"/>
            <a:ext cx="7958330" cy="3997828"/>
          </a:xfrm>
        </p:spPr>
        <p:txBody>
          <a:bodyPr>
            <a:noAutofit/>
          </a:bodyPr>
          <a:lstStyle/>
          <a:p>
            <a:r>
              <a:rPr lang="en-US" dirty="0">
                <a:effectLst/>
              </a:rPr>
              <a:t>Individuals, households, meetings and groups in Philadelphia Yearly Meeting are invited to use this tool filled with a stock of ideas, tactics and plans to create their own game plan for addressing climate change.</a:t>
            </a:r>
          </a:p>
        </p:txBody>
      </p:sp>
      <p:sp>
        <p:nvSpPr>
          <p:cNvPr id="4" name="Right Triangle 3">
            <a:extLst>
              <a:ext uri="{FF2B5EF4-FFF2-40B4-BE49-F238E27FC236}">
                <a16:creationId xmlns:a16="http://schemas.microsoft.com/office/drawing/2014/main" id="{5CFA1B8F-CC72-FBA1-B3AD-494440647C9A}"/>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601686D-BB41-3AAD-DBB5-7A1E6F25C060}"/>
              </a:ext>
            </a:extLst>
          </p:cNvPr>
          <p:cNvSpPr>
            <a:spLocks noGrp="1"/>
          </p:cNvSpPr>
          <p:nvPr>
            <p:ph type="sldNum" sz="quarter" idx="12"/>
          </p:nvPr>
        </p:nvSpPr>
        <p:spPr/>
        <p:txBody>
          <a:bodyPr/>
          <a:lstStyle/>
          <a:p>
            <a:fld id="{427A02C9-A0CD-4A0B-81BC-708D5026A1F8}" type="slidenum">
              <a:rPr lang="en-US" smtClean="0"/>
              <a:t>11</a:t>
            </a:fld>
            <a:endParaRPr lang="en-US" dirty="0"/>
          </a:p>
        </p:txBody>
      </p:sp>
    </p:spTree>
    <p:extLst>
      <p:ext uri="{BB962C8B-B14F-4D97-AF65-F5344CB8AC3E}">
        <p14:creationId xmlns:p14="http://schemas.microsoft.com/office/powerpoint/2010/main" val="9146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36094 0.09746 " pathEditMode="relative" rAng="0" ptsTypes="AA">
                                      <p:cBhvr>
                                        <p:cTn id="6" dur="750" fill="hold"/>
                                        <p:tgtEl>
                                          <p:spTgt spid="4"/>
                                        </p:tgtEl>
                                        <p:attrNameLst>
                                          <p:attrName>ppt_x</p:attrName>
                                          <p:attrName>ppt_y</p:attrName>
                                        </p:attrNameLst>
                                      </p:cBhvr>
                                      <p:rCtr x="-18047" y="4861"/>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normAutofit/>
          </a:bodyPr>
          <a:lstStyle/>
          <a:p>
            <a:r>
              <a:rPr lang="en-US" sz="3600" b="1" dirty="0">
                <a:solidFill>
                  <a:schemeClr val="accent6"/>
                </a:solidFill>
              </a:rPr>
              <a:t>What </a:t>
            </a:r>
            <a:r>
              <a:rPr lang="en-US" sz="3600" dirty="0"/>
              <a:t>is a Playbook?</a:t>
            </a:r>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a:xfrm>
            <a:off x="2773599" y="2052116"/>
            <a:ext cx="7958330" cy="3997828"/>
          </a:xfrm>
        </p:spPr>
        <p:txBody>
          <a:bodyPr>
            <a:noAutofit/>
          </a:bodyPr>
          <a:lstStyle/>
          <a:p>
            <a:r>
              <a:rPr lang="en-US" dirty="0">
                <a:effectLst/>
              </a:rPr>
              <a:t>A playbook is a comprehensive road map that outlines the specific activities that you, your household, or your meeting can undertake to address climate change in the five Action Areas. </a:t>
            </a:r>
          </a:p>
        </p:txBody>
      </p:sp>
      <p:sp>
        <p:nvSpPr>
          <p:cNvPr id="4" name="Right Triangle 3">
            <a:extLst>
              <a:ext uri="{FF2B5EF4-FFF2-40B4-BE49-F238E27FC236}">
                <a16:creationId xmlns:a16="http://schemas.microsoft.com/office/drawing/2014/main" id="{1952E240-EE84-01C5-4B35-D676F7BA82D1}"/>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957BAE8-51E6-C2E2-6C4E-E3DC3D0E59FA}"/>
              </a:ext>
            </a:extLst>
          </p:cNvPr>
          <p:cNvSpPr>
            <a:spLocks noGrp="1"/>
          </p:cNvSpPr>
          <p:nvPr>
            <p:ph type="sldNum" sz="quarter" idx="12"/>
          </p:nvPr>
        </p:nvSpPr>
        <p:spPr/>
        <p:txBody>
          <a:bodyPr/>
          <a:lstStyle/>
          <a:p>
            <a:fld id="{427A02C9-A0CD-4A0B-81BC-708D5026A1F8}" type="slidenum">
              <a:rPr lang="en-US" smtClean="0"/>
              <a:t>12</a:t>
            </a:fld>
            <a:endParaRPr lang="en-US" dirty="0"/>
          </a:p>
        </p:txBody>
      </p:sp>
    </p:spTree>
    <p:extLst>
      <p:ext uri="{BB962C8B-B14F-4D97-AF65-F5344CB8AC3E}">
        <p14:creationId xmlns:p14="http://schemas.microsoft.com/office/powerpoint/2010/main" val="221931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38255 0.10278 " pathEditMode="relative" rAng="0" ptsTypes="AA">
                                      <p:cBhvr>
                                        <p:cTn id="6" dur="750" fill="hold"/>
                                        <p:tgtEl>
                                          <p:spTgt spid="4"/>
                                        </p:tgtEl>
                                        <p:attrNameLst>
                                          <p:attrName>ppt_x</p:attrName>
                                          <p:attrName>ppt_y</p:attrName>
                                        </p:attrNameLst>
                                      </p:cBhvr>
                                      <p:rCtr x="-19128" y="5139"/>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The Five </a:t>
            </a:r>
            <a:r>
              <a:rPr lang="en-US" dirty="0"/>
              <a:t>Action Areas</a:t>
            </a:r>
          </a:p>
        </p:txBody>
      </p:sp>
      <p:pic>
        <p:nvPicPr>
          <p:cNvPr id="15" name="Picture 14">
            <a:extLst>
              <a:ext uri="{FF2B5EF4-FFF2-40B4-BE49-F238E27FC236}">
                <a16:creationId xmlns:a16="http://schemas.microsoft.com/office/drawing/2014/main" id="{38D7B66B-1771-E86C-9E08-349B430B45E5}"/>
              </a:ext>
            </a:extLst>
          </p:cNvPr>
          <p:cNvPicPr>
            <a:picLocks noChangeAspect="1"/>
          </p:cNvPicPr>
          <p:nvPr/>
        </p:nvPicPr>
        <p:blipFill>
          <a:blip r:embed="rId3"/>
          <a:stretch>
            <a:fillRect/>
          </a:stretch>
        </p:blipFill>
        <p:spPr>
          <a:xfrm>
            <a:off x="6375527" y="3771496"/>
            <a:ext cx="1288177" cy="1043587"/>
          </a:xfrm>
          <a:prstGeom prst="rect">
            <a:avLst/>
          </a:prstGeom>
        </p:spPr>
      </p:pic>
      <p:pic>
        <p:nvPicPr>
          <p:cNvPr id="16" name="Picture 15">
            <a:extLst>
              <a:ext uri="{FF2B5EF4-FFF2-40B4-BE49-F238E27FC236}">
                <a16:creationId xmlns:a16="http://schemas.microsoft.com/office/drawing/2014/main" id="{8F56E496-5A9B-BC01-B656-BE13CD064A4A}"/>
              </a:ext>
            </a:extLst>
          </p:cNvPr>
          <p:cNvPicPr>
            <a:picLocks noChangeAspect="1"/>
          </p:cNvPicPr>
          <p:nvPr/>
        </p:nvPicPr>
        <p:blipFill>
          <a:blip r:embed="rId4"/>
          <a:stretch>
            <a:fillRect/>
          </a:stretch>
        </p:blipFill>
        <p:spPr>
          <a:xfrm>
            <a:off x="6375527" y="2293157"/>
            <a:ext cx="936039" cy="936039"/>
          </a:xfrm>
          <a:prstGeom prst="rect">
            <a:avLst/>
          </a:prstGeom>
        </p:spPr>
      </p:pic>
      <p:pic>
        <p:nvPicPr>
          <p:cNvPr id="17" name="Picture 16">
            <a:extLst>
              <a:ext uri="{FF2B5EF4-FFF2-40B4-BE49-F238E27FC236}">
                <a16:creationId xmlns:a16="http://schemas.microsoft.com/office/drawing/2014/main" id="{78B8E9E5-EAA4-038C-9D53-64D3A85FB351}"/>
              </a:ext>
            </a:extLst>
          </p:cNvPr>
          <p:cNvPicPr>
            <a:picLocks noChangeAspect="1"/>
          </p:cNvPicPr>
          <p:nvPr/>
        </p:nvPicPr>
        <p:blipFill>
          <a:blip r:embed="rId5"/>
          <a:stretch>
            <a:fillRect/>
          </a:stretch>
        </p:blipFill>
        <p:spPr>
          <a:xfrm>
            <a:off x="3561548" y="3256751"/>
            <a:ext cx="1134937" cy="993070"/>
          </a:xfrm>
          <a:prstGeom prst="rect">
            <a:avLst/>
          </a:prstGeom>
        </p:spPr>
      </p:pic>
      <p:pic>
        <p:nvPicPr>
          <p:cNvPr id="18" name="Picture 17">
            <a:extLst>
              <a:ext uri="{FF2B5EF4-FFF2-40B4-BE49-F238E27FC236}">
                <a16:creationId xmlns:a16="http://schemas.microsoft.com/office/drawing/2014/main" id="{C0F4AFEF-399B-2619-C68B-7BD0E37DB2D8}"/>
              </a:ext>
            </a:extLst>
          </p:cNvPr>
          <p:cNvPicPr>
            <a:picLocks noChangeAspect="1"/>
          </p:cNvPicPr>
          <p:nvPr/>
        </p:nvPicPr>
        <p:blipFill>
          <a:blip r:embed="rId6"/>
          <a:stretch>
            <a:fillRect/>
          </a:stretch>
        </p:blipFill>
        <p:spPr>
          <a:xfrm>
            <a:off x="4856991" y="4663545"/>
            <a:ext cx="1094059" cy="791089"/>
          </a:xfrm>
          <a:prstGeom prst="rect">
            <a:avLst/>
          </a:prstGeom>
        </p:spPr>
      </p:pic>
      <p:pic>
        <p:nvPicPr>
          <p:cNvPr id="19" name="Picture 18">
            <a:extLst>
              <a:ext uri="{FF2B5EF4-FFF2-40B4-BE49-F238E27FC236}">
                <a16:creationId xmlns:a16="http://schemas.microsoft.com/office/drawing/2014/main" id="{DFC7AD69-355A-78F0-1B92-715BCE8F69D8}"/>
              </a:ext>
            </a:extLst>
          </p:cNvPr>
          <p:cNvPicPr>
            <a:picLocks noChangeAspect="1"/>
          </p:cNvPicPr>
          <p:nvPr/>
        </p:nvPicPr>
        <p:blipFill>
          <a:blip r:embed="rId7"/>
          <a:stretch>
            <a:fillRect/>
          </a:stretch>
        </p:blipFill>
        <p:spPr>
          <a:xfrm>
            <a:off x="4738005" y="1835320"/>
            <a:ext cx="908912" cy="993070"/>
          </a:xfrm>
          <a:prstGeom prst="rect">
            <a:avLst/>
          </a:prstGeom>
        </p:spPr>
      </p:pic>
      <p:sp>
        <p:nvSpPr>
          <p:cNvPr id="20" name="Rounded Rectangle 19">
            <a:extLst>
              <a:ext uri="{FF2B5EF4-FFF2-40B4-BE49-F238E27FC236}">
                <a16:creationId xmlns:a16="http://schemas.microsoft.com/office/drawing/2014/main" id="{78B92559-D396-0E0A-8B23-9C01DFF33A92}"/>
              </a:ext>
            </a:extLst>
          </p:cNvPr>
          <p:cNvSpPr/>
          <p:nvPr/>
        </p:nvSpPr>
        <p:spPr>
          <a:xfrm>
            <a:off x="3376482" y="1950291"/>
            <a:ext cx="1266189" cy="407872"/>
          </a:xfrm>
          <a:prstGeom prst="roundRect">
            <a:avLst/>
          </a:prstGeom>
          <a:solidFill>
            <a:srgbClr val="1578B7"/>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Figtree Medium" pitchFamily="2" charset="0"/>
              </a:rPr>
              <a:t>Activism</a:t>
            </a:r>
          </a:p>
        </p:txBody>
      </p:sp>
      <p:sp>
        <p:nvSpPr>
          <p:cNvPr id="21" name="Rounded Rectangle 20">
            <a:extLst>
              <a:ext uri="{FF2B5EF4-FFF2-40B4-BE49-F238E27FC236}">
                <a16:creationId xmlns:a16="http://schemas.microsoft.com/office/drawing/2014/main" id="{3E3ABEEB-91E5-37DA-75D8-9C5551D06395}"/>
              </a:ext>
            </a:extLst>
          </p:cNvPr>
          <p:cNvSpPr/>
          <p:nvPr/>
        </p:nvSpPr>
        <p:spPr>
          <a:xfrm>
            <a:off x="2817628" y="4448528"/>
            <a:ext cx="1400753" cy="407872"/>
          </a:xfrm>
          <a:prstGeom prst="roundRect">
            <a:avLst/>
          </a:prstGeom>
          <a:solidFill>
            <a:srgbClr val="6B658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Figtree Medium" pitchFamily="2" charset="0"/>
              </a:rPr>
              <a:t>Education</a:t>
            </a:r>
          </a:p>
        </p:txBody>
      </p:sp>
      <p:sp>
        <p:nvSpPr>
          <p:cNvPr id="22" name="Rounded Rectangle 21">
            <a:extLst>
              <a:ext uri="{FF2B5EF4-FFF2-40B4-BE49-F238E27FC236}">
                <a16:creationId xmlns:a16="http://schemas.microsoft.com/office/drawing/2014/main" id="{0607C711-51FE-DAFB-D744-680E44BA3146}"/>
              </a:ext>
            </a:extLst>
          </p:cNvPr>
          <p:cNvSpPr/>
          <p:nvPr/>
        </p:nvSpPr>
        <p:spPr>
          <a:xfrm>
            <a:off x="4129016" y="5652529"/>
            <a:ext cx="3464175" cy="483503"/>
          </a:xfrm>
          <a:prstGeom prst="roundRect">
            <a:avLst/>
          </a:prstGeom>
          <a:solidFill>
            <a:schemeClr val="accent2"/>
          </a:solid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r"/>
            <a:r>
              <a:rPr lang="en-US" sz="2000" dirty="0">
                <a:solidFill>
                  <a:schemeClr val="tx1"/>
                </a:solidFill>
                <a:latin typeface="Figtree Medium" pitchFamily="2" charset="0"/>
              </a:rPr>
              <a:t>Carbon Footprint Reduction</a:t>
            </a:r>
          </a:p>
        </p:txBody>
      </p:sp>
      <p:sp>
        <p:nvSpPr>
          <p:cNvPr id="23" name="Rounded Rectangle 22">
            <a:extLst>
              <a:ext uri="{FF2B5EF4-FFF2-40B4-BE49-F238E27FC236}">
                <a16:creationId xmlns:a16="http://schemas.microsoft.com/office/drawing/2014/main" id="{D6EEB03D-AFE8-641D-7D86-A3CFB876DDFE}"/>
              </a:ext>
            </a:extLst>
          </p:cNvPr>
          <p:cNvSpPr/>
          <p:nvPr/>
        </p:nvSpPr>
        <p:spPr>
          <a:xfrm>
            <a:off x="7635606" y="4565632"/>
            <a:ext cx="2508355" cy="791089"/>
          </a:xfrm>
          <a:prstGeom prst="roundRect">
            <a:avLst/>
          </a:prstGeom>
          <a:solidFill>
            <a:srgbClr val="9F6251"/>
          </a:solid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gtree Medium" pitchFamily="2" charset="0"/>
              </a:rPr>
              <a:t>Mourning Loss and Instilling Hope</a:t>
            </a:r>
          </a:p>
        </p:txBody>
      </p:sp>
      <p:sp>
        <p:nvSpPr>
          <p:cNvPr id="24" name="Rounded Rectangle 23">
            <a:extLst>
              <a:ext uri="{FF2B5EF4-FFF2-40B4-BE49-F238E27FC236}">
                <a16:creationId xmlns:a16="http://schemas.microsoft.com/office/drawing/2014/main" id="{173BC296-CF5B-F9F2-9BBE-24D8645ACA74}"/>
              </a:ext>
            </a:extLst>
          </p:cNvPr>
          <p:cNvSpPr/>
          <p:nvPr/>
        </p:nvSpPr>
        <p:spPr>
          <a:xfrm>
            <a:off x="7407263" y="2344846"/>
            <a:ext cx="1130712" cy="407872"/>
          </a:xfrm>
          <a:prstGeom prst="round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Figtree Medium" pitchFamily="2" charset="0"/>
              </a:rPr>
              <a:t>Finance</a:t>
            </a:r>
          </a:p>
        </p:txBody>
      </p:sp>
      <p:sp>
        <p:nvSpPr>
          <p:cNvPr id="3" name="Right Triangle 2">
            <a:extLst>
              <a:ext uri="{FF2B5EF4-FFF2-40B4-BE49-F238E27FC236}">
                <a16:creationId xmlns:a16="http://schemas.microsoft.com/office/drawing/2014/main" id="{B58B95BE-120F-1218-9E4C-7CBA2F418E99}"/>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20A3622-0D6E-EE14-ABAE-9BCBB541F5F6}"/>
              </a:ext>
            </a:extLst>
          </p:cNvPr>
          <p:cNvSpPr>
            <a:spLocks noGrp="1"/>
          </p:cNvSpPr>
          <p:nvPr>
            <p:ph type="sldNum" sz="quarter" idx="12"/>
          </p:nvPr>
        </p:nvSpPr>
        <p:spPr/>
        <p:txBody>
          <a:bodyPr/>
          <a:lstStyle/>
          <a:p>
            <a:fld id="{427A02C9-A0CD-4A0B-81BC-708D5026A1F8}" type="slidenum">
              <a:rPr lang="en-US" smtClean="0"/>
              <a:t>13</a:t>
            </a:fld>
            <a:endParaRPr lang="en-US" dirty="0"/>
          </a:p>
        </p:txBody>
      </p:sp>
    </p:spTree>
    <p:extLst>
      <p:ext uri="{BB962C8B-B14F-4D97-AF65-F5344CB8AC3E}">
        <p14:creationId xmlns:p14="http://schemas.microsoft.com/office/powerpoint/2010/main" val="36966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3944 0.09746 " pathEditMode="relative" rAng="0" ptsTypes="AA">
                                      <p:cBhvr>
                                        <p:cTn id="6" dur="1000" fill="hold"/>
                                        <p:tgtEl>
                                          <p:spTgt spid="3"/>
                                        </p:tgtEl>
                                        <p:attrNameLst>
                                          <p:attrName>ppt_x</p:attrName>
                                          <p:attrName>ppt_y</p:attrName>
                                        </p:attrNameLst>
                                      </p:cBhvr>
                                      <p:rCtr x="-19727" y="4861"/>
                                    </p:animMotion>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Scale>
                                      <p:cBhvr>
                                        <p:cTn id="1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0"/>
                                        </p:tgtEl>
                                        <p:attrNameLst>
                                          <p:attrName>ppt_x</p:attrName>
                                          <p:attrName>ppt_y</p:attrName>
                                        </p:attrNameLst>
                                      </p:cBhvr>
                                    </p:animMotion>
                                    <p:animEffect transition="in" filter="fade">
                                      <p:cBhvr>
                                        <p:cTn id="16" dur="1000"/>
                                        <p:tgtEl>
                                          <p:spTgt spid="20"/>
                                        </p:tgtEl>
                                      </p:cBhvr>
                                    </p:animEffect>
                                  </p:childTnLst>
                                </p:cTn>
                              </p:par>
                              <p:par>
                                <p:cTn id="17" presetID="5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Scale>
                                      <p:cBhvr>
                                        <p:cTn id="1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9"/>
                                        </p:tgtEl>
                                        <p:attrNameLst>
                                          <p:attrName>ppt_x</p:attrName>
                                          <p:attrName>ppt_y</p:attrName>
                                        </p:attrNameLst>
                                      </p:cBhvr>
                                    </p:animMotion>
                                    <p:animEffect transition="in" filter="fade">
                                      <p:cBhvr>
                                        <p:cTn id="21" dur="1000"/>
                                        <p:tgtEl>
                                          <p:spTgt spid="19"/>
                                        </p:tgtEl>
                                      </p:cBhvr>
                                    </p:animEffect>
                                  </p:childTnLst>
                                </p:cTn>
                              </p:par>
                              <p:par>
                                <p:cTn id="22" presetID="52" presetClass="entr" presetSubtype="0" fill="hold" grpId="0" nodeType="withEffect">
                                  <p:stCondLst>
                                    <p:cond delay="250"/>
                                  </p:stCondLst>
                                  <p:childTnLst>
                                    <p:set>
                                      <p:cBhvr>
                                        <p:cTn id="23" dur="1" fill="hold">
                                          <p:stCondLst>
                                            <p:cond delay="0"/>
                                          </p:stCondLst>
                                        </p:cTn>
                                        <p:tgtEl>
                                          <p:spTgt spid="24"/>
                                        </p:tgtEl>
                                        <p:attrNameLst>
                                          <p:attrName>style.visibility</p:attrName>
                                        </p:attrNameLst>
                                      </p:cBhvr>
                                      <p:to>
                                        <p:strVal val="visible"/>
                                      </p:to>
                                    </p:set>
                                    <p:animScale>
                                      <p:cBhvr>
                                        <p:cTn id="24" dur="12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250" decel="50000" fill="hold">
                                          <p:stCondLst>
                                            <p:cond delay="0"/>
                                          </p:stCondLst>
                                        </p:cTn>
                                        <p:tgtEl>
                                          <p:spTgt spid="24"/>
                                        </p:tgtEl>
                                        <p:attrNameLst>
                                          <p:attrName>ppt_x</p:attrName>
                                          <p:attrName>ppt_y</p:attrName>
                                        </p:attrNameLst>
                                      </p:cBhvr>
                                    </p:animMotion>
                                    <p:animEffect transition="in" filter="fade">
                                      <p:cBhvr>
                                        <p:cTn id="26" dur="1250"/>
                                        <p:tgtEl>
                                          <p:spTgt spid="24"/>
                                        </p:tgtEl>
                                      </p:cBhvr>
                                    </p:animEffect>
                                  </p:childTnLst>
                                </p:cTn>
                              </p:par>
                              <p:par>
                                <p:cTn id="27" presetID="52" presetClass="entr" presetSubtype="0" fill="hold" nodeType="withEffect">
                                  <p:stCondLst>
                                    <p:cond delay="250"/>
                                  </p:stCondLst>
                                  <p:childTnLst>
                                    <p:set>
                                      <p:cBhvr>
                                        <p:cTn id="28" dur="1" fill="hold">
                                          <p:stCondLst>
                                            <p:cond delay="0"/>
                                          </p:stCondLst>
                                        </p:cTn>
                                        <p:tgtEl>
                                          <p:spTgt spid="16"/>
                                        </p:tgtEl>
                                        <p:attrNameLst>
                                          <p:attrName>style.visibility</p:attrName>
                                        </p:attrNameLst>
                                      </p:cBhvr>
                                      <p:to>
                                        <p:strVal val="visible"/>
                                      </p:to>
                                    </p:set>
                                    <p:animScale>
                                      <p:cBhvr>
                                        <p:cTn id="29" dur="1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250" decel="50000" fill="hold">
                                          <p:stCondLst>
                                            <p:cond delay="0"/>
                                          </p:stCondLst>
                                        </p:cTn>
                                        <p:tgtEl>
                                          <p:spTgt spid="16"/>
                                        </p:tgtEl>
                                        <p:attrNameLst>
                                          <p:attrName>ppt_x</p:attrName>
                                          <p:attrName>ppt_y</p:attrName>
                                        </p:attrNameLst>
                                      </p:cBhvr>
                                    </p:animMotion>
                                    <p:animEffect transition="in" filter="fade">
                                      <p:cBhvr>
                                        <p:cTn id="31" dur="1250"/>
                                        <p:tgtEl>
                                          <p:spTgt spid="16"/>
                                        </p:tgtEl>
                                      </p:cBhvr>
                                    </p:animEffect>
                                  </p:childTnLst>
                                </p:cTn>
                              </p:par>
                              <p:par>
                                <p:cTn id="32" presetID="52" presetClass="entr" presetSubtype="0" fill="hold" grpId="0" nodeType="withEffect">
                                  <p:stCondLst>
                                    <p:cond delay="500"/>
                                  </p:stCondLst>
                                  <p:childTnLst>
                                    <p:set>
                                      <p:cBhvr>
                                        <p:cTn id="33" dur="1" fill="hold">
                                          <p:stCondLst>
                                            <p:cond delay="0"/>
                                          </p:stCondLst>
                                        </p:cTn>
                                        <p:tgtEl>
                                          <p:spTgt spid="23"/>
                                        </p:tgtEl>
                                        <p:attrNameLst>
                                          <p:attrName>style.visibility</p:attrName>
                                        </p:attrNameLst>
                                      </p:cBhvr>
                                      <p:to>
                                        <p:strVal val="visible"/>
                                      </p:to>
                                    </p:set>
                                    <p:animScale>
                                      <p:cBhvr>
                                        <p:cTn id="34" dur="15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500" decel="50000" fill="hold">
                                          <p:stCondLst>
                                            <p:cond delay="0"/>
                                          </p:stCondLst>
                                        </p:cTn>
                                        <p:tgtEl>
                                          <p:spTgt spid="23"/>
                                        </p:tgtEl>
                                        <p:attrNameLst>
                                          <p:attrName>ppt_x</p:attrName>
                                          <p:attrName>ppt_y</p:attrName>
                                        </p:attrNameLst>
                                      </p:cBhvr>
                                    </p:animMotion>
                                    <p:animEffect transition="in" filter="fade">
                                      <p:cBhvr>
                                        <p:cTn id="36" dur="1500"/>
                                        <p:tgtEl>
                                          <p:spTgt spid="23"/>
                                        </p:tgtEl>
                                      </p:cBhvr>
                                    </p:animEffect>
                                  </p:childTnLst>
                                </p:cTn>
                              </p:par>
                              <p:par>
                                <p:cTn id="37" presetID="52"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Scale>
                                      <p:cBhvr>
                                        <p:cTn id="39" dur="1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500" decel="50000" fill="hold">
                                          <p:stCondLst>
                                            <p:cond delay="0"/>
                                          </p:stCondLst>
                                        </p:cTn>
                                        <p:tgtEl>
                                          <p:spTgt spid="15"/>
                                        </p:tgtEl>
                                        <p:attrNameLst>
                                          <p:attrName>ppt_x</p:attrName>
                                          <p:attrName>ppt_y</p:attrName>
                                        </p:attrNameLst>
                                      </p:cBhvr>
                                    </p:animMotion>
                                    <p:animEffect transition="in" filter="fade">
                                      <p:cBhvr>
                                        <p:cTn id="41" dur="1500"/>
                                        <p:tgtEl>
                                          <p:spTgt spid="15"/>
                                        </p:tgtEl>
                                      </p:cBhvr>
                                    </p:animEffect>
                                  </p:childTnLst>
                                </p:cTn>
                              </p:par>
                              <p:par>
                                <p:cTn id="42" presetID="52" presetClass="entr" presetSubtype="0" fill="hold" grpId="0" nodeType="withEffect">
                                  <p:stCondLst>
                                    <p:cond delay="750"/>
                                  </p:stCondLst>
                                  <p:childTnLst>
                                    <p:set>
                                      <p:cBhvr>
                                        <p:cTn id="43" dur="1" fill="hold">
                                          <p:stCondLst>
                                            <p:cond delay="0"/>
                                          </p:stCondLst>
                                        </p:cTn>
                                        <p:tgtEl>
                                          <p:spTgt spid="22"/>
                                        </p:tgtEl>
                                        <p:attrNameLst>
                                          <p:attrName>style.visibility</p:attrName>
                                        </p:attrNameLst>
                                      </p:cBhvr>
                                      <p:to>
                                        <p:strVal val="visible"/>
                                      </p:to>
                                    </p:set>
                                    <p:animScale>
                                      <p:cBhvr>
                                        <p:cTn id="44" dur="175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750" decel="50000" fill="hold">
                                          <p:stCondLst>
                                            <p:cond delay="0"/>
                                          </p:stCondLst>
                                        </p:cTn>
                                        <p:tgtEl>
                                          <p:spTgt spid="22"/>
                                        </p:tgtEl>
                                        <p:attrNameLst>
                                          <p:attrName>ppt_x</p:attrName>
                                          <p:attrName>ppt_y</p:attrName>
                                        </p:attrNameLst>
                                      </p:cBhvr>
                                    </p:animMotion>
                                    <p:animEffect transition="in" filter="fade">
                                      <p:cBhvr>
                                        <p:cTn id="46" dur="1750"/>
                                        <p:tgtEl>
                                          <p:spTgt spid="22"/>
                                        </p:tgtEl>
                                      </p:cBhvr>
                                    </p:animEffect>
                                  </p:childTnLst>
                                </p:cTn>
                              </p:par>
                              <p:par>
                                <p:cTn id="47" presetID="52" presetClass="entr" presetSubtype="0" fill="hold" nodeType="withEffect">
                                  <p:stCondLst>
                                    <p:cond delay="750"/>
                                  </p:stCondLst>
                                  <p:childTnLst>
                                    <p:set>
                                      <p:cBhvr>
                                        <p:cTn id="48" dur="1" fill="hold">
                                          <p:stCondLst>
                                            <p:cond delay="0"/>
                                          </p:stCondLst>
                                        </p:cTn>
                                        <p:tgtEl>
                                          <p:spTgt spid="18"/>
                                        </p:tgtEl>
                                        <p:attrNameLst>
                                          <p:attrName>style.visibility</p:attrName>
                                        </p:attrNameLst>
                                      </p:cBhvr>
                                      <p:to>
                                        <p:strVal val="visible"/>
                                      </p:to>
                                    </p:set>
                                    <p:animScale>
                                      <p:cBhvr>
                                        <p:cTn id="49" dur="1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750" decel="50000" fill="hold">
                                          <p:stCondLst>
                                            <p:cond delay="0"/>
                                          </p:stCondLst>
                                        </p:cTn>
                                        <p:tgtEl>
                                          <p:spTgt spid="18"/>
                                        </p:tgtEl>
                                        <p:attrNameLst>
                                          <p:attrName>ppt_x</p:attrName>
                                          <p:attrName>ppt_y</p:attrName>
                                        </p:attrNameLst>
                                      </p:cBhvr>
                                    </p:animMotion>
                                    <p:animEffect transition="in" filter="fade">
                                      <p:cBhvr>
                                        <p:cTn id="51" dur="1750"/>
                                        <p:tgtEl>
                                          <p:spTgt spid="18"/>
                                        </p:tgtEl>
                                      </p:cBhvr>
                                    </p:animEffect>
                                  </p:childTnLst>
                                </p:cTn>
                              </p:par>
                              <p:par>
                                <p:cTn id="52" presetID="52" presetClass="entr" presetSubtype="0" fill="hold" grpId="0" nodeType="withEffect">
                                  <p:stCondLst>
                                    <p:cond delay="1000"/>
                                  </p:stCondLst>
                                  <p:childTnLst>
                                    <p:set>
                                      <p:cBhvr>
                                        <p:cTn id="53" dur="1" fill="hold">
                                          <p:stCondLst>
                                            <p:cond delay="0"/>
                                          </p:stCondLst>
                                        </p:cTn>
                                        <p:tgtEl>
                                          <p:spTgt spid="21"/>
                                        </p:tgtEl>
                                        <p:attrNameLst>
                                          <p:attrName>style.visibility</p:attrName>
                                        </p:attrNameLst>
                                      </p:cBhvr>
                                      <p:to>
                                        <p:strVal val="visible"/>
                                      </p:to>
                                    </p:set>
                                    <p:animScale>
                                      <p:cBhvr>
                                        <p:cTn id="54" dur="2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2000" decel="50000" fill="hold">
                                          <p:stCondLst>
                                            <p:cond delay="0"/>
                                          </p:stCondLst>
                                        </p:cTn>
                                        <p:tgtEl>
                                          <p:spTgt spid="21"/>
                                        </p:tgtEl>
                                        <p:attrNameLst>
                                          <p:attrName>ppt_x</p:attrName>
                                          <p:attrName>ppt_y</p:attrName>
                                        </p:attrNameLst>
                                      </p:cBhvr>
                                    </p:animMotion>
                                    <p:animEffect transition="in" filter="fade">
                                      <p:cBhvr>
                                        <p:cTn id="56" dur="2000"/>
                                        <p:tgtEl>
                                          <p:spTgt spid="21"/>
                                        </p:tgtEl>
                                      </p:cBhvr>
                                    </p:animEffect>
                                  </p:childTnLst>
                                </p:cTn>
                              </p:par>
                              <p:par>
                                <p:cTn id="57" presetID="52" presetClass="entr" presetSubtype="0" fill="hold" nodeType="withEffect">
                                  <p:stCondLst>
                                    <p:cond delay="1000"/>
                                  </p:stCondLst>
                                  <p:childTnLst>
                                    <p:set>
                                      <p:cBhvr>
                                        <p:cTn id="58" dur="1" fill="hold">
                                          <p:stCondLst>
                                            <p:cond delay="0"/>
                                          </p:stCondLst>
                                        </p:cTn>
                                        <p:tgtEl>
                                          <p:spTgt spid="17"/>
                                        </p:tgtEl>
                                        <p:attrNameLst>
                                          <p:attrName>style.visibility</p:attrName>
                                        </p:attrNameLst>
                                      </p:cBhvr>
                                      <p:to>
                                        <p:strVal val="visible"/>
                                      </p:to>
                                    </p:set>
                                    <p:animScale>
                                      <p:cBhvr>
                                        <p:cTn id="59" dur="2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000" decel="50000" fill="hold">
                                          <p:stCondLst>
                                            <p:cond delay="0"/>
                                          </p:stCondLst>
                                        </p:cTn>
                                        <p:tgtEl>
                                          <p:spTgt spid="17"/>
                                        </p:tgtEl>
                                        <p:attrNameLst>
                                          <p:attrName>ppt_x</p:attrName>
                                          <p:attrName>ppt_y</p:attrName>
                                        </p:attrNameLst>
                                      </p:cBhvr>
                                    </p:animMotion>
                                    <p:animEffect transition="in" filter="fade">
                                      <p:cBhvr>
                                        <p:cTn id="6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First </a:t>
            </a:r>
            <a:r>
              <a:rPr lang="en-US" dirty="0"/>
              <a:t>Steps </a:t>
            </a:r>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a:xfrm>
            <a:off x="3241039" y="2052116"/>
            <a:ext cx="7490889" cy="3997828"/>
          </a:xfrm>
        </p:spPr>
        <p:txBody>
          <a:bodyPr>
            <a:noAutofit/>
          </a:bodyPr>
          <a:lstStyle/>
          <a:p>
            <a:pPr marL="0" indent="0">
              <a:lnSpc>
                <a:spcPct val="150000"/>
              </a:lnSpc>
              <a:buNone/>
            </a:pPr>
            <a:r>
              <a:rPr lang="en-US" dirty="0">
                <a:effectLst/>
              </a:rPr>
              <a:t>Identify who will make a Playbook together</a:t>
            </a:r>
          </a:p>
          <a:p>
            <a:pPr marL="0" indent="0">
              <a:lnSpc>
                <a:spcPct val="150000"/>
              </a:lnSpc>
              <a:buNone/>
            </a:pPr>
            <a:r>
              <a:rPr lang="en-US" dirty="0"/>
              <a:t>Gather your people</a:t>
            </a:r>
          </a:p>
          <a:p>
            <a:pPr marL="0" indent="0">
              <a:lnSpc>
                <a:spcPct val="150000"/>
              </a:lnSpc>
              <a:buNone/>
            </a:pPr>
            <a:r>
              <a:rPr lang="en-US" dirty="0">
                <a:effectLst/>
              </a:rPr>
              <a:t>Create your Playbook</a:t>
            </a:r>
          </a:p>
          <a:p>
            <a:pPr marL="0" indent="0">
              <a:lnSpc>
                <a:spcPct val="150000"/>
              </a:lnSpc>
              <a:buNone/>
            </a:pPr>
            <a:r>
              <a:rPr lang="en-US" dirty="0"/>
              <a:t>Share your plans with someone else</a:t>
            </a:r>
            <a:endParaRPr lang="en-US" dirty="0">
              <a:effectLst/>
            </a:endParaRPr>
          </a:p>
        </p:txBody>
      </p:sp>
      <p:sp>
        <p:nvSpPr>
          <p:cNvPr id="4" name="Right Triangle 3">
            <a:extLst>
              <a:ext uri="{FF2B5EF4-FFF2-40B4-BE49-F238E27FC236}">
                <a16:creationId xmlns:a16="http://schemas.microsoft.com/office/drawing/2014/main" id="{2A650876-F62A-6514-93C9-A2FABD2BA0A8}"/>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2B62542-1057-7A56-4EC5-0CEF11AECD7E}"/>
              </a:ext>
            </a:extLst>
          </p:cNvPr>
          <p:cNvSpPr/>
          <p:nvPr/>
        </p:nvSpPr>
        <p:spPr>
          <a:xfrm>
            <a:off x="2662527" y="2850456"/>
            <a:ext cx="492760" cy="49276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1</a:t>
            </a:r>
          </a:p>
        </p:txBody>
      </p:sp>
      <p:sp>
        <p:nvSpPr>
          <p:cNvPr id="6" name="Oval 5">
            <a:extLst>
              <a:ext uri="{FF2B5EF4-FFF2-40B4-BE49-F238E27FC236}">
                <a16:creationId xmlns:a16="http://schemas.microsoft.com/office/drawing/2014/main" id="{ADA4148C-F82A-562C-5203-648F87A20688}"/>
              </a:ext>
            </a:extLst>
          </p:cNvPr>
          <p:cNvSpPr/>
          <p:nvPr/>
        </p:nvSpPr>
        <p:spPr>
          <a:xfrm>
            <a:off x="2662527" y="3520207"/>
            <a:ext cx="492760" cy="49276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2</a:t>
            </a:r>
          </a:p>
        </p:txBody>
      </p:sp>
      <p:sp>
        <p:nvSpPr>
          <p:cNvPr id="7" name="Oval 6">
            <a:extLst>
              <a:ext uri="{FF2B5EF4-FFF2-40B4-BE49-F238E27FC236}">
                <a16:creationId xmlns:a16="http://schemas.microsoft.com/office/drawing/2014/main" id="{867D4D1C-E540-FE3C-2223-F8C453B975CC}"/>
              </a:ext>
            </a:extLst>
          </p:cNvPr>
          <p:cNvSpPr/>
          <p:nvPr/>
        </p:nvSpPr>
        <p:spPr>
          <a:xfrm>
            <a:off x="2662527" y="4189958"/>
            <a:ext cx="492760" cy="49276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3</a:t>
            </a:r>
          </a:p>
        </p:txBody>
      </p:sp>
      <p:sp>
        <p:nvSpPr>
          <p:cNvPr id="8" name="Oval 7">
            <a:extLst>
              <a:ext uri="{FF2B5EF4-FFF2-40B4-BE49-F238E27FC236}">
                <a16:creationId xmlns:a16="http://schemas.microsoft.com/office/drawing/2014/main" id="{1DB90577-A8B3-FD67-1087-3BA4634D21FE}"/>
              </a:ext>
            </a:extLst>
          </p:cNvPr>
          <p:cNvSpPr/>
          <p:nvPr/>
        </p:nvSpPr>
        <p:spPr>
          <a:xfrm>
            <a:off x="2662527" y="4859709"/>
            <a:ext cx="492760" cy="49276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rPr>
              <a:t>4</a:t>
            </a:r>
          </a:p>
        </p:txBody>
      </p:sp>
      <p:sp>
        <p:nvSpPr>
          <p:cNvPr id="9" name="Slide Number Placeholder 8">
            <a:extLst>
              <a:ext uri="{FF2B5EF4-FFF2-40B4-BE49-F238E27FC236}">
                <a16:creationId xmlns:a16="http://schemas.microsoft.com/office/drawing/2014/main" id="{13918B2A-F69E-90AF-C2F8-867C931D7B46}"/>
              </a:ext>
            </a:extLst>
          </p:cNvPr>
          <p:cNvSpPr>
            <a:spLocks noGrp="1"/>
          </p:cNvSpPr>
          <p:nvPr>
            <p:ph type="sldNum" sz="quarter" idx="12"/>
          </p:nvPr>
        </p:nvSpPr>
        <p:spPr/>
        <p:txBody>
          <a:bodyPr/>
          <a:lstStyle/>
          <a:p>
            <a:fld id="{427A02C9-A0CD-4A0B-81BC-708D5026A1F8}" type="slidenum">
              <a:rPr lang="en-US" smtClean="0"/>
              <a:t>14</a:t>
            </a:fld>
            <a:endParaRPr lang="en-US" dirty="0"/>
          </a:p>
        </p:txBody>
      </p:sp>
    </p:spTree>
    <p:extLst>
      <p:ext uri="{BB962C8B-B14F-4D97-AF65-F5344CB8AC3E}">
        <p14:creationId xmlns:p14="http://schemas.microsoft.com/office/powerpoint/2010/main" val="5293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21172 0.09815 " pathEditMode="relative" rAng="0" ptsTypes="AA">
                                      <p:cBhvr>
                                        <p:cTn id="6" dur="750" fill="hold"/>
                                        <p:tgtEl>
                                          <p:spTgt spid="4"/>
                                        </p:tgtEl>
                                        <p:attrNameLst>
                                          <p:attrName>ppt_x</p:attrName>
                                          <p:attrName>ppt_y</p:attrName>
                                        </p:attrNameLst>
                                      </p:cBhvr>
                                      <p:rCtr x="-10586" y="4907"/>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Agenda </a:t>
            </a:r>
            <a:r>
              <a:rPr lang="en-US" dirty="0"/>
              <a:t>for the First Meeting </a:t>
            </a:r>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a:xfrm>
            <a:off x="2773599" y="2052116"/>
            <a:ext cx="7104048" cy="3997828"/>
          </a:xfrm>
        </p:spPr>
        <p:txBody>
          <a:bodyPr>
            <a:noAutofit/>
          </a:bodyPr>
          <a:lstStyle/>
          <a:p>
            <a:pPr marL="514350" indent="-514350">
              <a:buFont typeface="+mj-lt"/>
              <a:buAutoNum type="romanUcPeriod"/>
            </a:pPr>
            <a:r>
              <a:rPr lang="en-US" dirty="0"/>
              <a:t>Gain shared understanding of the purpose behind making a playbook.</a:t>
            </a:r>
            <a:endParaRPr lang="en-US" dirty="0">
              <a:effectLst/>
            </a:endParaRPr>
          </a:p>
          <a:p>
            <a:pPr marL="514350" indent="-514350">
              <a:buFont typeface="+mj-lt"/>
              <a:buAutoNum type="romanUcPeriod"/>
            </a:pPr>
            <a:r>
              <a:rPr lang="en-US" dirty="0"/>
              <a:t>Worship</a:t>
            </a:r>
          </a:p>
          <a:p>
            <a:pPr marL="514350" indent="-514350">
              <a:buFont typeface="+mj-lt"/>
              <a:buAutoNum type="romanUcPeriod"/>
            </a:pPr>
            <a:r>
              <a:rPr lang="en-US" dirty="0">
                <a:effectLst/>
              </a:rPr>
              <a:t>Make an accountability plan.</a:t>
            </a:r>
          </a:p>
          <a:p>
            <a:pPr marL="514350" indent="-514350">
              <a:buFont typeface="+mj-lt"/>
              <a:buAutoNum type="romanUcPeriod"/>
            </a:pPr>
            <a:r>
              <a:rPr lang="en-US" dirty="0"/>
              <a:t>Brainstorming ideas for one or more Action Areas.</a:t>
            </a:r>
          </a:p>
          <a:p>
            <a:pPr marL="514350" indent="-514350">
              <a:buFont typeface="+mj-lt"/>
              <a:buAutoNum type="romanUcPeriod"/>
            </a:pPr>
            <a:r>
              <a:rPr lang="en-US" dirty="0">
                <a:effectLst/>
              </a:rPr>
              <a:t>Complete your Personal Playbook</a:t>
            </a:r>
          </a:p>
          <a:p>
            <a:pPr marL="514350" indent="-514350">
              <a:buFont typeface="+mj-lt"/>
              <a:buAutoNum type="romanUcPeriod"/>
            </a:pPr>
            <a:r>
              <a:rPr lang="en-US" dirty="0"/>
              <a:t>Wrap up</a:t>
            </a:r>
          </a:p>
          <a:p>
            <a:pPr marL="514350" indent="-514350">
              <a:buFont typeface="+mj-lt"/>
              <a:buAutoNum type="romanUcPeriod"/>
            </a:pPr>
            <a:r>
              <a:rPr lang="en-US" dirty="0">
                <a:effectLst/>
              </a:rPr>
              <a:t>Worship</a:t>
            </a:r>
          </a:p>
        </p:txBody>
      </p:sp>
      <p:sp>
        <p:nvSpPr>
          <p:cNvPr id="4" name="Right Triangle 3">
            <a:extLst>
              <a:ext uri="{FF2B5EF4-FFF2-40B4-BE49-F238E27FC236}">
                <a16:creationId xmlns:a16="http://schemas.microsoft.com/office/drawing/2014/main" id="{D2F67DB6-B18F-6DB3-E587-61BBF5E6EF96}"/>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5F6C17-B3B8-25BB-0853-56E0E8E34F8C}"/>
              </a:ext>
            </a:extLst>
          </p:cNvPr>
          <p:cNvSpPr>
            <a:spLocks noGrp="1"/>
          </p:cNvSpPr>
          <p:nvPr>
            <p:ph type="sldNum" sz="quarter" idx="12"/>
          </p:nvPr>
        </p:nvSpPr>
        <p:spPr/>
        <p:txBody>
          <a:bodyPr/>
          <a:lstStyle/>
          <a:p>
            <a:fld id="{427A02C9-A0CD-4A0B-81BC-708D5026A1F8}" type="slidenum">
              <a:rPr lang="en-US" smtClean="0"/>
              <a:t>15</a:t>
            </a:fld>
            <a:endParaRPr lang="en-US" dirty="0"/>
          </a:p>
        </p:txBody>
      </p:sp>
    </p:spTree>
    <p:extLst>
      <p:ext uri="{BB962C8B-B14F-4D97-AF65-F5344CB8AC3E}">
        <p14:creationId xmlns:p14="http://schemas.microsoft.com/office/powerpoint/2010/main" val="26390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49752 0.10417 " pathEditMode="relative" rAng="0" ptsTypes="AA">
                                      <p:cBhvr>
                                        <p:cTn id="6" dur="850" fill="hold"/>
                                        <p:tgtEl>
                                          <p:spTgt spid="4"/>
                                        </p:tgtEl>
                                        <p:attrNameLst>
                                          <p:attrName>ppt_x</p:attrName>
                                          <p:attrName>ppt_y</p:attrName>
                                        </p:attrNameLst>
                                      </p:cBhvr>
                                      <p:rCtr x="-24883" y="5208"/>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1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1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8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8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85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600"/>
                            </p:stCondLst>
                            <p:childTnLst>
                              <p:par>
                                <p:cTn id="27" presetID="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6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6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3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3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100"/>
                            </p:stCondLst>
                            <p:childTnLst>
                              <p:par>
                                <p:cTn id="42" presetID="2" presetClass="entr" presetSubtype="4"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Put It </a:t>
            </a:r>
            <a:r>
              <a:rPr lang="en-US" dirty="0"/>
              <a:t>All Together</a:t>
            </a:r>
          </a:p>
        </p:txBody>
      </p:sp>
      <p:pic>
        <p:nvPicPr>
          <p:cNvPr id="15" name="Picture 14">
            <a:extLst>
              <a:ext uri="{FF2B5EF4-FFF2-40B4-BE49-F238E27FC236}">
                <a16:creationId xmlns:a16="http://schemas.microsoft.com/office/drawing/2014/main" id="{38D7B66B-1771-E86C-9E08-349B430B45E5}"/>
              </a:ext>
            </a:extLst>
          </p:cNvPr>
          <p:cNvPicPr>
            <a:picLocks noChangeAspect="1"/>
          </p:cNvPicPr>
          <p:nvPr/>
        </p:nvPicPr>
        <p:blipFill>
          <a:blip r:embed="rId3"/>
          <a:stretch>
            <a:fillRect/>
          </a:stretch>
        </p:blipFill>
        <p:spPr>
          <a:xfrm>
            <a:off x="1792704" y="5341687"/>
            <a:ext cx="815979" cy="661047"/>
          </a:xfrm>
          <a:prstGeom prst="rect">
            <a:avLst/>
          </a:prstGeom>
        </p:spPr>
      </p:pic>
      <p:pic>
        <p:nvPicPr>
          <p:cNvPr id="16" name="Picture 15">
            <a:extLst>
              <a:ext uri="{FF2B5EF4-FFF2-40B4-BE49-F238E27FC236}">
                <a16:creationId xmlns:a16="http://schemas.microsoft.com/office/drawing/2014/main" id="{8F56E496-5A9B-BC01-B656-BE13CD064A4A}"/>
              </a:ext>
            </a:extLst>
          </p:cNvPr>
          <p:cNvPicPr>
            <a:picLocks noChangeAspect="1"/>
          </p:cNvPicPr>
          <p:nvPr/>
        </p:nvPicPr>
        <p:blipFill>
          <a:blip r:embed="rId4"/>
          <a:stretch>
            <a:fillRect/>
          </a:stretch>
        </p:blipFill>
        <p:spPr>
          <a:xfrm>
            <a:off x="1988799" y="4587984"/>
            <a:ext cx="592922" cy="592922"/>
          </a:xfrm>
          <a:prstGeom prst="rect">
            <a:avLst/>
          </a:prstGeom>
        </p:spPr>
      </p:pic>
      <p:pic>
        <p:nvPicPr>
          <p:cNvPr id="17" name="Picture 16">
            <a:extLst>
              <a:ext uri="{FF2B5EF4-FFF2-40B4-BE49-F238E27FC236}">
                <a16:creationId xmlns:a16="http://schemas.microsoft.com/office/drawing/2014/main" id="{78B8E9E5-EAA4-038C-9D53-64D3A85FB351}"/>
              </a:ext>
            </a:extLst>
          </p:cNvPr>
          <p:cNvPicPr>
            <a:picLocks noChangeAspect="1"/>
          </p:cNvPicPr>
          <p:nvPr/>
        </p:nvPicPr>
        <p:blipFill>
          <a:blip r:embed="rId5"/>
          <a:stretch>
            <a:fillRect/>
          </a:stretch>
        </p:blipFill>
        <p:spPr>
          <a:xfrm>
            <a:off x="1889772" y="2849233"/>
            <a:ext cx="718911" cy="629047"/>
          </a:xfrm>
          <a:prstGeom prst="rect">
            <a:avLst/>
          </a:prstGeom>
        </p:spPr>
      </p:pic>
      <p:pic>
        <p:nvPicPr>
          <p:cNvPr id="18" name="Picture 17">
            <a:extLst>
              <a:ext uri="{FF2B5EF4-FFF2-40B4-BE49-F238E27FC236}">
                <a16:creationId xmlns:a16="http://schemas.microsoft.com/office/drawing/2014/main" id="{C0F4AFEF-399B-2619-C68B-7BD0E37DB2D8}"/>
              </a:ext>
            </a:extLst>
          </p:cNvPr>
          <p:cNvPicPr>
            <a:picLocks noChangeAspect="1"/>
          </p:cNvPicPr>
          <p:nvPr/>
        </p:nvPicPr>
        <p:blipFill>
          <a:blip r:embed="rId6"/>
          <a:stretch>
            <a:fillRect/>
          </a:stretch>
        </p:blipFill>
        <p:spPr>
          <a:xfrm>
            <a:off x="1782289" y="3731955"/>
            <a:ext cx="819998" cy="592922"/>
          </a:xfrm>
          <a:prstGeom prst="rect">
            <a:avLst/>
          </a:prstGeom>
        </p:spPr>
      </p:pic>
      <p:pic>
        <p:nvPicPr>
          <p:cNvPr id="19" name="Picture 18">
            <a:extLst>
              <a:ext uri="{FF2B5EF4-FFF2-40B4-BE49-F238E27FC236}">
                <a16:creationId xmlns:a16="http://schemas.microsoft.com/office/drawing/2014/main" id="{DFC7AD69-355A-78F0-1B92-715BCE8F69D8}"/>
              </a:ext>
            </a:extLst>
          </p:cNvPr>
          <p:cNvPicPr>
            <a:picLocks noChangeAspect="1"/>
          </p:cNvPicPr>
          <p:nvPr/>
        </p:nvPicPr>
        <p:blipFill>
          <a:blip r:embed="rId7"/>
          <a:stretch>
            <a:fillRect/>
          </a:stretch>
        </p:blipFill>
        <p:spPr>
          <a:xfrm>
            <a:off x="1961359" y="1944448"/>
            <a:ext cx="620362" cy="677803"/>
          </a:xfrm>
          <a:prstGeom prst="rect">
            <a:avLst/>
          </a:prstGeom>
        </p:spPr>
      </p:pic>
      <p:sp>
        <p:nvSpPr>
          <p:cNvPr id="20" name="Rounded Rectangle 19">
            <a:extLst>
              <a:ext uri="{FF2B5EF4-FFF2-40B4-BE49-F238E27FC236}">
                <a16:creationId xmlns:a16="http://schemas.microsoft.com/office/drawing/2014/main" id="{78B92559-D396-0E0A-8B23-9C01DFF33A92}"/>
              </a:ext>
            </a:extLst>
          </p:cNvPr>
          <p:cNvSpPr/>
          <p:nvPr/>
        </p:nvSpPr>
        <p:spPr>
          <a:xfrm>
            <a:off x="2726033" y="2173697"/>
            <a:ext cx="1266189" cy="407872"/>
          </a:xfrm>
          <a:prstGeom prst="roundRect">
            <a:avLst/>
          </a:prstGeom>
          <a:solidFill>
            <a:srgbClr val="1578B7"/>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Figtree Medium" pitchFamily="2" charset="0"/>
              </a:rPr>
              <a:t>Activism</a:t>
            </a:r>
          </a:p>
        </p:txBody>
      </p:sp>
      <p:sp>
        <p:nvSpPr>
          <p:cNvPr id="21" name="Rounded Rectangle 20">
            <a:extLst>
              <a:ext uri="{FF2B5EF4-FFF2-40B4-BE49-F238E27FC236}">
                <a16:creationId xmlns:a16="http://schemas.microsoft.com/office/drawing/2014/main" id="{3E3ABEEB-91E5-37DA-75D8-9C5551D06395}"/>
              </a:ext>
            </a:extLst>
          </p:cNvPr>
          <p:cNvSpPr/>
          <p:nvPr/>
        </p:nvSpPr>
        <p:spPr>
          <a:xfrm>
            <a:off x="2757521" y="2995940"/>
            <a:ext cx="1400753" cy="407872"/>
          </a:xfrm>
          <a:prstGeom prst="roundRect">
            <a:avLst/>
          </a:prstGeom>
          <a:solidFill>
            <a:srgbClr val="6B658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Figtree Medium" pitchFamily="2" charset="0"/>
              </a:rPr>
              <a:t>Education</a:t>
            </a:r>
          </a:p>
        </p:txBody>
      </p:sp>
      <p:sp>
        <p:nvSpPr>
          <p:cNvPr id="22" name="Rounded Rectangle 21">
            <a:extLst>
              <a:ext uri="{FF2B5EF4-FFF2-40B4-BE49-F238E27FC236}">
                <a16:creationId xmlns:a16="http://schemas.microsoft.com/office/drawing/2014/main" id="{0607C711-51FE-DAFB-D744-680E44BA3146}"/>
              </a:ext>
            </a:extLst>
          </p:cNvPr>
          <p:cNvSpPr/>
          <p:nvPr/>
        </p:nvSpPr>
        <p:spPr>
          <a:xfrm>
            <a:off x="2771207" y="3818183"/>
            <a:ext cx="3464175" cy="483503"/>
          </a:xfrm>
          <a:prstGeom prst="roundRect">
            <a:avLst/>
          </a:prstGeom>
          <a:solidFill>
            <a:schemeClr val="accent2"/>
          </a:solid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r"/>
            <a:r>
              <a:rPr lang="en-US" sz="2000" dirty="0">
                <a:solidFill>
                  <a:schemeClr val="tx1"/>
                </a:solidFill>
                <a:latin typeface="Figtree Medium" pitchFamily="2" charset="0"/>
              </a:rPr>
              <a:t>Carbon Footprint Reduction</a:t>
            </a:r>
          </a:p>
        </p:txBody>
      </p:sp>
      <p:sp>
        <p:nvSpPr>
          <p:cNvPr id="23" name="Rounded Rectangle 22">
            <a:extLst>
              <a:ext uri="{FF2B5EF4-FFF2-40B4-BE49-F238E27FC236}">
                <a16:creationId xmlns:a16="http://schemas.microsoft.com/office/drawing/2014/main" id="{D6EEB03D-AFE8-641D-7D86-A3CFB876DDFE}"/>
              </a:ext>
            </a:extLst>
          </p:cNvPr>
          <p:cNvSpPr/>
          <p:nvPr/>
        </p:nvSpPr>
        <p:spPr>
          <a:xfrm>
            <a:off x="2771207" y="5538299"/>
            <a:ext cx="2404108" cy="696285"/>
          </a:xfrm>
          <a:prstGeom prst="roundRect">
            <a:avLst/>
          </a:prstGeom>
          <a:solidFill>
            <a:srgbClr val="9F6251"/>
          </a:solid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en-US" sz="2000" dirty="0">
                <a:solidFill>
                  <a:schemeClr val="tx1"/>
                </a:solidFill>
                <a:latin typeface="Figtree Medium" pitchFamily="2" charset="0"/>
              </a:rPr>
              <a:t>Mourning Loss and Instilling Hope</a:t>
            </a:r>
          </a:p>
        </p:txBody>
      </p:sp>
      <p:sp>
        <p:nvSpPr>
          <p:cNvPr id="24" name="Rounded Rectangle 23">
            <a:extLst>
              <a:ext uri="{FF2B5EF4-FFF2-40B4-BE49-F238E27FC236}">
                <a16:creationId xmlns:a16="http://schemas.microsoft.com/office/drawing/2014/main" id="{173BC296-CF5B-F9F2-9BBE-24D8645ACA74}"/>
              </a:ext>
            </a:extLst>
          </p:cNvPr>
          <p:cNvSpPr/>
          <p:nvPr/>
        </p:nvSpPr>
        <p:spPr>
          <a:xfrm>
            <a:off x="2771207" y="4716057"/>
            <a:ext cx="1130712" cy="407872"/>
          </a:xfrm>
          <a:prstGeom prst="roundRect">
            <a:avLst/>
          </a:prstGeom>
          <a:solidFill>
            <a:schemeClr val="accent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Figtree Medium" pitchFamily="2" charset="0"/>
              </a:rPr>
              <a:t>Finance</a:t>
            </a:r>
          </a:p>
        </p:txBody>
      </p:sp>
      <p:sp>
        <p:nvSpPr>
          <p:cNvPr id="3" name="Content Placeholder 2">
            <a:extLst>
              <a:ext uri="{FF2B5EF4-FFF2-40B4-BE49-F238E27FC236}">
                <a16:creationId xmlns:a16="http://schemas.microsoft.com/office/drawing/2014/main" id="{FA55C65F-7960-D88E-41DF-902F1B12B168}"/>
              </a:ext>
            </a:extLst>
          </p:cNvPr>
          <p:cNvSpPr>
            <a:spLocks noGrp="1"/>
          </p:cNvSpPr>
          <p:nvPr>
            <p:ph idx="1"/>
          </p:nvPr>
        </p:nvSpPr>
        <p:spPr>
          <a:xfrm>
            <a:off x="6611078" y="1818655"/>
            <a:ext cx="1074246" cy="407872"/>
          </a:xfrm>
        </p:spPr>
        <p:txBody>
          <a:bodyPr>
            <a:noAutofit/>
          </a:bodyPr>
          <a:lstStyle/>
          <a:p>
            <a:pPr marL="0" indent="0">
              <a:buNone/>
            </a:pPr>
            <a:r>
              <a:rPr lang="en-US" sz="1600" dirty="0"/>
              <a:t>Goal Activities</a:t>
            </a:r>
            <a:endParaRPr lang="en-US" sz="1600" dirty="0">
              <a:effectLst/>
            </a:endParaRPr>
          </a:p>
        </p:txBody>
      </p:sp>
      <p:sp>
        <p:nvSpPr>
          <p:cNvPr id="4" name="Content Placeholder 2">
            <a:extLst>
              <a:ext uri="{FF2B5EF4-FFF2-40B4-BE49-F238E27FC236}">
                <a16:creationId xmlns:a16="http://schemas.microsoft.com/office/drawing/2014/main" id="{3AB4E316-95CD-4772-0A13-3DF55A5F434C}"/>
              </a:ext>
            </a:extLst>
          </p:cNvPr>
          <p:cNvSpPr txBox="1">
            <a:spLocks/>
          </p:cNvSpPr>
          <p:nvPr/>
        </p:nvSpPr>
        <p:spPr>
          <a:xfrm>
            <a:off x="7931044" y="1818655"/>
            <a:ext cx="1592504" cy="407872"/>
          </a:xfrm>
          <a:prstGeom prst="rect">
            <a:avLst/>
          </a:prstGeom>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Figtree" pitchFamily="2" charset="0"/>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Figtree" pitchFamily="2" charset="0"/>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Figtree" pitchFamily="2" charset="0"/>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Figtree" pitchFamily="2" charset="0"/>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Figtree" pitchFamily="2" charset="0"/>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sz="1600" dirty="0"/>
              <a:t>Team Leader Participants</a:t>
            </a:r>
          </a:p>
        </p:txBody>
      </p:sp>
      <p:sp>
        <p:nvSpPr>
          <p:cNvPr id="5" name="Content Placeholder 2">
            <a:extLst>
              <a:ext uri="{FF2B5EF4-FFF2-40B4-BE49-F238E27FC236}">
                <a16:creationId xmlns:a16="http://schemas.microsoft.com/office/drawing/2014/main" id="{108413B5-3594-86AD-52DB-0DB8790E69BD}"/>
              </a:ext>
            </a:extLst>
          </p:cNvPr>
          <p:cNvSpPr txBox="1">
            <a:spLocks/>
          </p:cNvSpPr>
          <p:nvPr/>
        </p:nvSpPr>
        <p:spPr>
          <a:xfrm>
            <a:off x="9572289" y="1818655"/>
            <a:ext cx="1500317" cy="407872"/>
          </a:xfrm>
          <a:prstGeom prst="rect">
            <a:avLst/>
          </a:prstGeom>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Figtree" pitchFamily="2" charset="0"/>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Figtree" pitchFamily="2" charset="0"/>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Figtree" pitchFamily="2" charset="0"/>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Figtree" pitchFamily="2" charset="0"/>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Figtree" pitchFamily="2" charset="0"/>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sz="1600" dirty="0"/>
              <a:t>Completion Date Timeline</a:t>
            </a:r>
          </a:p>
        </p:txBody>
      </p:sp>
      <p:cxnSp>
        <p:nvCxnSpPr>
          <p:cNvPr id="7" name="Straight Connector 6">
            <a:extLst>
              <a:ext uri="{FF2B5EF4-FFF2-40B4-BE49-F238E27FC236}">
                <a16:creationId xmlns:a16="http://schemas.microsoft.com/office/drawing/2014/main" id="{6D8078CC-56D2-ED1C-4ADD-5EE1EF252CD0}"/>
              </a:ext>
            </a:extLst>
          </p:cNvPr>
          <p:cNvCxnSpPr/>
          <p:nvPr/>
        </p:nvCxnSpPr>
        <p:spPr>
          <a:xfrm>
            <a:off x="7794171" y="1818655"/>
            <a:ext cx="0" cy="4527716"/>
          </a:xfrm>
          <a:prstGeom prst="line">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D484F9C1-5980-61D0-3E30-440210380976}"/>
              </a:ext>
            </a:extLst>
          </p:cNvPr>
          <p:cNvCxnSpPr/>
          <p:nvPr/>
        </p:nvCxnSpPr>
        <p:spPr>
          <a:xfrm>
            <a:off x="9405257" y="1818655"/>
            <a:ext cx="0" cy="4527716"/>
          </a:xfrm>
          <a:prstGeom prst="line">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B66124ED-B026-B0D6-A21C-609A39D3B7C3}"/>
              </a:ext>
            </a:extLst>
          </p:cNvPr>
          <p:cNvCxnSpPr/>
          <p:nvPr/>
        </p:nvCxnSpPr>
        <p:spPr>
          <a:xfrm>
            <a:off x="6476999" y="1818655"/>
            <a:ext cx="0" cy="4527716"/>
          </a:xfrm>
          <a:prstGeom prst="line">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ight Triangle 9">
            <a:extLst>
              <a:ext uri="{FF2B5EF4-FFF2-40B4-BE49-F238E27FC236}">
                <a16:creationId xmlns:a16="http://schemas.microsoft.com/office/drawing/2014/main" id="{B063E42D-CCF4-35E2-1573-4F9F3C19B8E7}"/>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8500595-920E-8772-F666-0DDC886A2412}"/>
              </a:ext>
            </a:extLst>
          </p:cNvPr>
          <p:cNvSpPr>
            <a:spLocks noGrp="1"/>
          </p:cNvSpPr>
          <p:nvPr>
            <p:ph type="sldNum" sz="quarter" idx="12"/>
          </p:nvPr>
        </p:nvSpPr>
        <p:spPr/>
        <p:txBody>
          <a:bodyPr/>
          <a:lstStyle/>
          <a:p>
            <a:fld id="{427A02C9-A0CD-4A0B-81BC-708D5026A1F8}" type="slidenum">
              <a:rPr lang="en-US" smtClean="0"/>
              <a:t>16</a:t>
            </a:fld>
            <a:endParaRPr lang="en-US" dirty="0"/>
          </a:p>
        </p:txBody>
      </p:sp>
    </p:spTree>
    <p:extLst>
      <p:ext uri="{BB962C8B-B14F-4D97-AF65-F5344CB8AC3E}">
        <p14:creationId xmlns:p14="http://schemas.microsoft.com/office/powerpoint/2010/main" val="12506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33086 0.09977 " pathEditMode="relative" rAng="0" ptsTypes="AA">
                                      <p:cBhvr>
                                        <p:cTn id="6" dur="750" fill="hold"/>
                                        <p:tgtEl>
                                          <p:spTgt spid="10"/>
                                        </p:tgtEl>
                                        <p:attrNameLst>
                                          <p:attrName>ppt_x</p:attrName>
                                          <p:attrName>ppt_y</p:attrName>
                                        </p:attrNameLst>
                                      </p:cBhvr>
                                      <p:rCtr x="-16549" y="4977"/>
                                    </p:animMotion>
                                  </p:childTnLst>
                                  <p:subTnLst>
                                    <p:set>
                                      <p:cBhvr override="childStyle">
                                        <p:cTn dur="1" fill="hold" display="0" masterRel="sameClick" afterEffect="1">
                                          <p:stCondLst>
                                            <p:cond evt="end" delay="0">
                                              <p:tn val="5"/>
                                            </p:cond>
                                          </p:stCondLst>
                                        </p:cTn>
                                        <p:tgtEl>
                                          <p:spTgt spid="10"/>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400" fill="hold"/>
                                        <p:tgtEl>
                                          <p:spTgt spid="18"/>
                                        </p:tgtEl>
                                        <p:attrNameLst>
                                          <p:attrName>ppt_x</p:attrName>
                                        </p:attrNameLst>
                                      </p:cBhvr>
                                      <p:tavLst>
                                        <p:tav tm="0">
                                          <p:val>
                                            <p:strVal val="#ppt_x"/>
                                          </p:val>
                                        </p:tav>
                                        <p:tav tm="100000">
                                          <p:val>
                                            <p:strVal val="#ppt_x"/>
                                          </p:val>
                                        </p:tav>
                                      </p:tavLst>
                                    </p:anim>
                                    <p:anim calcmode="lin" valueType="num">
                                      <p:cBhvr additive="base">
                                        <p:cTn id="33" dur="4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400" fill="hold"/>
                                        <p:tgtEl>
                                          <p:spTgt spid="22"/>
                                        </p:tgtEl>
                                        <p:attrNameLst>
                                          <p:attrName>ppt_x</p:attrName>
                                        </p:attrNameLst>
                                      </p:cBhvr>
                                      <p:tavLst>
                                        <p:tav tm="0">
                                          <p:val>
                                            <p:strVal val="#ppt_x"/>
                                          </p:val>
                                        </p:tav>
                                        <p:tav tm="100000">
                                          <p:val>
                                            <p:strVal val="#ppt_x"/>
                                          </p:val>
                                        </p:tav>
                                      </p:tavLst>
                                    </p:anim>
                                    <p:anim calcmode="lin" valueType="num">
                                      <p:cBhvr additive="base">
                                        <p:cTn id="37" dur="40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fill="hold"/>
                                        <p:tgtEl>
                                          <p:spTgt spid="16"/>
                                        </p:tgtEl>
                                        <p:attrNameLst>
                                          <p:attrName>ppt_x</p:attrName>
                                        </p:attrNameLst>
                                      </p:cBhvr>
                                      <p:tavLst>
                                        <p:tav tm="0">
                                          <p:val>
                                            <p:strVal val="#ppt_x"/>
                                          </p:val>
                                        </p:tav>
                                        <p:tav tm="100000">
                                          <p:val>
                                            <p:strVal val="#ppt_x"/>
                                          </p:val>
                                        </p:tav>
                                      </p:tavLst>
                                    </p:anim>
                                    <p:anim calcmode="lin" valueType="num">
                                      <p:cBhvr additive="base">
                                        <p:cTn id="42" dur="3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300" fill="hold"/>
                                        <p:tgtEl>
                                          <p:spTgt spid="24"/>
                                        </p:tgtEl>
                                        <p:attrNameLst>
                                          <p:attrName>ppt_x</p:attrName>
                                        </p:attrNameLst>
                                      </p:cBhvr>
                                      <p:tavLst>
                                        <p:tav tm="0">
                                          <p:val>
                                            <p:strVal val="#ppt_x"/>
                                          </p:val>
                                        </p:tav>
                                        <p:tav tm="100000">
                                          <p:val>
                                            <p:strVal val="#ppt_x"/>
                                          </p:val>
                                        </p:tav>
                                      </p:tavLst>
                                    </p:anim>
                                    <p:anim calcmode="lin" valueType="num">
                                      <p:cBhvr additive="base">
                                        <p:cTn id="46" dur="3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170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250" fill="hold"/>
                                        <p:tgtEl>
                                          <p:spTgt spid="15"/>
                                        </p:tgtEl>
                                        <p:attrNameLst>
                                          <p:attrName>ppt_x</p:attrName>
                                        </p:attrNameLst>
                                      </p:cBhvr>
                                      <p:tavLst>
                                        <p:tav tm="0">
                                          <p:val>
                                            <p:strVal val="#ppt_x"/>
                                          </p:val>
                                        </p:tav>
                                        <p:tav tm="100000">
                                          <p:val>
                                            <p:strVal val="#ppt_x"/>
                                          </p:val>
                                        </p:tav>
                                      </p:tavLst>
                                    </p:anim>
                                    <p:anim calcmode="lin" valueType="num">
                                      <p:cBhvr additive="base">
                                        <p:cTn id="51" dur="25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250" fill="hold"/>
                                        <p:tgtEl>
                                          <p:spTgt spid="23"/>
                                        </p:tgtEl>
                                        <p:attrNameLst>
                                          <p:attrName>ppt_x</p:attrName>
                                        </p:attrNameLst>
                                      </p:cBhvr>
                                      <p:tavLst>
                                        <p:tav tm="0">
                                          <p:val>
                                            <p:strVal val="#ppt_x"/>
                                          </p:val>
                                        </p:tav>
                                        <p:tav tm="100000">
                                          <p:val>
                                            <p:strVal val="#ppt_x"/>
                                          </p:val>
                                        </p:tav>
                                      </p:tavLst>
                                    </p:anim>
                                    <p:anim calcmode="lin" valueType="num">
                                      <p:cBhvr additive="base">
                                        <p:cTn id="55" dur="250" fill="hold"/>
                                        <p:tgtEl>
                                          <p:spTgt spid="23"/>
                                        </p:tgtEl>
                                        <p:attrNameLst>
                                          <p:attrName>ppt_y</p:attrName>
                                        </p:attrNameLst>
                                      </p:cBhvr>
                                      <p:tavLst>
                                        <p:tav tm="0">
                                          <p:val>
                                            <p:strVal val="1+#ppt_h/2"/>
                                          </p:val>
                                        </p:tav>
                                        <p:tav tm="100000">
                                          <p:val>
                                            <p:strVal val="#ppt_y"/>
                                          </p:val>
                                        </p:tav>
                                      </p:tavLst>
                                    </p:anim>
                                  </p:childTnLst>
                                </p:cTn>
                              </p:par>
                            </p:childTnLst>
                          </p:cTn>
                        </p:par>
                        <p:par>
                          <p:cTn id="56" fill="hold">
                            <p:stCondLst>
                              <p:cond delay="1950"/>
                            </p:stCondLst>
                            <p:childTnLst>
                              <p:par>
                                <p:cTn id="57" presetID="22" presetClass="entr" presetSubtype="1"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1000"/>
                                        <p:tgtEl>
                                          <p:spTgt spid="9"/>
                                        </p:tgtEl>
                                      </p:cBhvr>
                                    </p:animEffect>
                                  </p:childTnLst>
                                </p:cTn>
                              </p:par>
                              <p:par>
                                <p:cTn id="60" presetID="22" presetClass="entr" presetSubtype="1"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1000"/>
                                        <p:tgtEl>
                                          <p:spTgt spid="7"/>
                                        </p:tgtEl>
                                      </p:cBhvr>
                                    </p:animEffect>
                                  </p:childTnLst>
                                </p:cTn>
                              </p:par>
                              <p:par>
                                <p:cTn id="63" presetID="22" presetClass="entr" presetSubtype="1"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1000"/>
                                        <p:tgtEl>
                                          <p:spTgt spid="8"/>
                                        </p:tgtEl>
                                      </p:cBhvr>
                                    </p:animEffect>
                                  </p:childTnLst>
                                </p:cTn>
                              </p:par>
                            </p:childTnLst>
                          </p:cTn>
                        </p:par>
                        <p:par>
                          <p:cTn id="66" fill="hold">
                            <p:stCondLst>
                              <p:cond delay="2950"/>
                            </p:stCondLst>
                            <p:childTnLst>
                              <p:par>
                                <p:cTn id="67" presetID="22" presetClass="entr" presetSubtype="1" fill="hold" grpId="0" nodeType="after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Effect transition="in" filter="wipe(up)">
                                      <p:cBhvr>
                                        <p:cTn id="69" dur="500"/>
                                        <p:tgtEl>
                                          <p:spTgt spid="3">
                                            <p:txEl>
                                              <p:pRg st="0" end="0"/>
                                            </p:txEl>
                                          </p:spTgt>
                                        </p:tgtEl>
                                      </p:cBhvr>
                                    </p:animEffect>
                                  </p:childTnLst>
                                </p:cTn>
                              </p:par>
                            </p:childTnLst>
                          </p:cTn>
                        </p:par>
                        <p:par>
                          <p:cTn id="70" fill="hold">
                            <p:stCondLst>
                              <p:cond delay="3450"/>
                            </p:stCondLst>
                            <p:childTnLst>
                              <p:par>
                                <p:cTn id="71" presetID="22" presetClass="entr" presetSubtype="1"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up)">
                                      <p:cBhvr>
                                        <p:cTn id="73" dur="500"/>
                                        <p:tgtEl>
                                          <p:spTgt spid="4"/>
                                        </p:tgtEl>
                                      </p:cBhvr>
                                    </p:animEffect>
                                  </p:childTnLst>
                                </p:cTn>
                              </p:par>
                            </p:childTnLst>
                          </p:cTn>
                        </p:par>
                        <p:par>
                          <p:cTn id="74" fill="hold">
                            <p:stCondLst>
                              <p:cond delay="3950"/>
                            </p:stCondLst>
                            <p:childTnLst>
                              <p:par>
                                <p:cTn id="75" presetID="22" presetClass="entr" presetSubtype="1" fill="hold" grpId="0"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up)">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3" grpId="0" build="p"/>
      <p:bldP spid="4" grpId="0"/>
      <p:bldP spid="5"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Queries </a:t>
            </a:r>
            <a:r>
              <a:rPr lang="en-US" dirty="0"/>
              <a:t>to Guide Check-ins &amp; Reports</a:t>
            </a:r>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a:xfrm>
            <a:off x="1039586" y="2052116"/>
            <a:ext cx="10112828" cy="3997828"/>
          </a:xfrm>
        </p:spPr>
        <p:txBody>
          <a:bodyPr numCol="2">
            <a:noAutofit/>
          </a:bodyPr>
          <a:lstStyle/>
          <a:p>
            <a:pPr marL="514350" indent="-514350">
              <a:buFont typeface="+mj-lt"/>
              <a:buAutoNum type="romanUcPeriod"/>
            </a:pPr>
            <a:r>
              <a:rPr lang="en-US" sz="3200" dirty="0"/>
              <a:t>What did you experience? </a:t>
            </a:r>
            <a:br>
              <a:rPr lang="en-US" sz="3200" dirty="0"/>
            </a:br>
            <a:r>
              <a:rPr lang="en-US" sz="3200" dirty="0"/>
              <a:t>Did all participants have the same or different experiences?</a:t>
            </a:r>
            <a:endParaRPr lang="en-US" sz="3200" dirty="0">
              <a:effectLst/>
            </a:endParaRPr>
          </a:p>
          <a:p>
            <a:pPr marL="514350" indent="-514350">
              <a:buFont typeface="+mj-lt"/>
              <a:buAutoNum type="romanUcPeriod"/>
            </a:pPr>
            <a:r>
              <a:rPr lang="en-US" sz="3200" dirty="0"/>
              <a:t>What gave you hope? </a:t>
            </a:r>
            <a:br>
              <a:rPr lang="en-US" sz="3200" dirty="0"/>
            </a:br>
            <a:r>
              <a:rPr lang="en-US" sz="3200" dirty="0"/>
              <a:t>What did you mourn? </a:t>
            </a:r>
          </a:p>
          <a:p>
            <a:pPr marL="514350" indent="-514350">
              <a:buFont typeface="+mj-lt"/>
              <a:buAutoNum type="romanUcPeriod"/>
            </a:pPr>
            <a:r>
              <a:rPr lang="en-US" sz="3200" dirty="0">
                <a:effectLst/>
              </a:rPr>
              <a:t>What did you accomplish? </a:t>
            </a:r>
            <a:br>
              <a:rPr lang="en-US" sz="3200" dirty="0">
                <a:effectLst/>
              </a:rPr>
            </a:br>
            <a:r>
              <a:rPr lang="en-US" sz="3200" dirty="0">
                <a:effectLst/>
              </a:rPr>
              <a:t>Is it what you expected?</a:t>
            </a:r>
          </a:p>
          <a:p>
            <a:pPr marL="0" indent="0">
              <a:buNone/>
            </a:pPr>
            <a:endParaRPr lang="en-US" dirty="0"/>
          </a:p>
        </p:txBody>
      </p:sp>
      <p:sp>
        <p:nvSpPr>
          <p:cNvPr id="4" name="Right Triangle 3">
            <a:extLst>
              <a:ext uri="{FF2B5EF4-FFF2-40B4-BE49-F238E27FC236}">
                <a16:creationId xmlns:a16="http://schemas.microsoft.com/office/drawing/2014/main" id="{B21F8CDA-769D-8DE4-FA18-B287542A94A6}"/>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2381987-EA05-8AA3-1509-8A0CE0811CB0}"/>
              </a:ext>
            </a:extLst>
          </p:cNvPr>
          <p:cNvSpPr>
            <a:spLocks noGrp="1"/>
          </p:cNvSpPr>
          <p:nvPr>
            <p:ph type="sldNum" sz="quarter" idx="12"/>
          </p:nvPr>
        </p:nvSpPr>
        <p:spPr/>
        <p:txBody>
          <a:bodyPr/>
          <a:lstStyle/>
          <a:p>
            <a:fld id="{427A02C9-A0CD-4A0B-81BC-708D5026A1F8}" type="slidenum">
              <a:rPr lang="en-US" smtClean="0"/>
              <a:t>17</a:t>
            </a:fld>
            <a:endParaRPr lang="en-US" dirty="0"/>
          </a:p>
        </p:txBody>
      </p:sp>
    </p:spTree>
    <p:extLst>
      <p:ext uri="{BB962C8B-B14F-4D97-AF65-F5344CB8AC3E}">
        <p14:creationId xmlns:p14="http://schemas.microsoft.com/office/powerpoint/2010/main" val="5865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65273 0.10278 " pathEditMode="relative" rAng="0" ptsTypes="AA">
                                      <p:cBhvr>
                                        <p:cTn id="6" dur="1000" fill="hold"/>
                                        <p:tgtEl>
                                          <p:spTgt spid="4"/>
                                        </p:tgtEl>
                                        <p:attrNameLst>
                                          <p:attrName>ppt_x</p:attrName>
                                          <p:attrName>ppt_y</p:attrName>
                                        </p:attrNameLst>
                                      </p:cBhvr>
                                      <p:rCtr x="-32643" y="5139"/>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1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340-9D30-1F16-C54B-58C252052356}"/>
              </a:ext>
            </a:extLst>
          </p:cNvPr>
          <p:cNvSpPr>
            <a:spLocks noGrp="1"/>
          </p:cNvSpPr>
          <p:nvPr>
            <p:ph type="ctrTitle"/>
          </p:nvPr>
        </p:nvSpPr>
        <p:spPr>
          <a:xfrm>
            <a:off x="2157413" y="3428998"/>
            <a:ext cx="5972461" cy="1314451"/>
          </a:xfrm>
        </p:spPr>
        <p:txBody>
          <a:bodyPr>
            <a:normAutofit/>
          </a:bodyPr>
          <a:lstStyle/>
          <a:p>
            <a:r>
              <a:rPr lang="en-US" b="1" dirty="0"/>
              <a:t>Activity</a:t>
            </a:r>
          </a:p>
        </p:txBody>
      </p:sp>
      <p:pic>
        <p:nvPicPr>
          <p:cNvPr id="7" name="Picture 6">
            <a:extLst>
              <a:ext uri="{FF2B5EF4-FFF2-40B4-BE49-F238E27FC236}">
                <a16:creationId xmlns:a16="http://schemas.microsoft.com/office/drawing/2014/main" id="{0F246D61-A1C4-92F5-7C1A-271C419A8E6C}"/>
              </a:ext>
            </a:extLst>
          </p:cNvPr>
          <p:cNvPicPr>
            <a:picLocks noChangeAspect="1"/>
          </p:cNvPicPr>
          <p:nvPr/>
        </p:nvPicPr>
        <p:blipFill>
          <a:blip r:embed="rId2"/>
          <a:stretch>
            <a:fillRect/>
          </a:stretch>
        </p:blipFill>
        <p:spPr>
          <a:xfrm rot="830206">
            <a:off x="2117922" y="1831099"/>
            <a:ext cx="2469479" cy="3195796"/>
          </a:xfrm>
          <a:prstGeom prst="rect">
            <a:avLst/>
          </a:prstGeom>
          <a:ln>
            <a:noFill/>
          </a:ln>
          <a:effectLst>
            <a:outerShdw blurRad="292100" dist="139700" dir="2700000" algn="tl" rotWithShape="0">
              <a:srgbClr val="333333">
                <a:alpha val="65000"/>
              </a:srgbClr>
            </a:outerShdw>
          </a:effectLst>
        </p:spPr>
      </p:pic>
      <p:sp>
        <p:nvSpPr>
          <p:cNvPr id="4" name="Right Triangle 3">
            <a:extLst>
              <a:ext uri="{FF2B5EF4-FFF2-40B4-BE49-F238E27FC236}">
                <a16:creationId xmlns:a16="http://schemas.microsoft.com/office/drawing/2014/main" id="{C7F1630E-29F7-FB1E-C7AA-BD5FEE398E19}"/>
              </a:ext>
            </a:extLst>
          </p:cNvPr>
          <p:cNvSpPr/>
          <p:nvPr/>
        </p:nvSpPr>
        <p:spPr>
          <a:xfrm>
            <a:off x="8388350" y="3403600"/>
            <a:ext cx="219075" cy="219075"/>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7525F8E-BDB2-59DA-84E4-6EC2376425D2}"/>
              </a:ext>
            </a:extLst>
          </p:cNvPr>
          <p:cNvSpPr>
            <a:spLocks noGrp="1"/>
          </p:cNvSpPr>
          <p:nvPr>
            <p:ph type="sldNum" sz="quarter" idx="12"/>
          </p:nvPr>
        </p:nvSpPr>
        <p:spPr/>
        <p:txBody>
          <a:bodyPr/>
          <a:lstStyle/>
          <a:p>
            <a:fld id="{427A02C9-A0CD-4A0B-81BC-708D5026A1F8}" type="slidenum">
              <a:rPr lang="en-US" smtClean="0"/>
              <a:t>18</a:t>
            </a:fld>
            <a:endParaRPr lang="en-US" dirty="0"/>
          </a:p>
        </p:txBody>
      </p:sp>
    </p:spTree>
    <p:extLst>
      <p:ext uri="{BB962C8B-B14F-4D97-AF65-F5344CB8AC3E}">
        <p14:creationId xmlns:p14="http://schemas.microsoft.com/office/powerpoint/2010/main" val="29518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222 0.00231 L -0.29232 0.11736 " pathEditMode="relative" rAng="0" ptsTypes="AA">
                                      <p:cBhvr>
                                        <p:cTn id="6" dur="750" fill="hold"/>
                                        <p:tgtEl>
                                          <p:spTgt spid="4"/>
                                        </p:tgtEl>
                                        <p:attrNameLst>
                                          <p:attrName>ppt_x</p:attrName>
                                          <p:attrName>ppt_y</p:attrName>
                                        </p:attrNameLst>
                                      </p:cBhvr>
                                      <p:rCtr x="-14505" y="5741"/>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A33A-4328-B85A-7617-23B762DAAF94}"/>
              </a:ext>
            </a:extLst>
          </p:cNvPr>
          <p:cNvSpPr>
            <a:spLocks noGrp="1"/>
          </p:cNvSpPr>
          <p:nvPr>
            <p:ph type="ctrTitle"/>
          </p:nvPr>
        </p:nvSpPr>
        <p:spPr/>
        <p:txBody>
          <a:bodyPr/>
          <a:lstStyle/>
          <a:p>
            <a:r>
              <a:rPr lang="en-US" b="1" dirty="0"/>
              <a:t>Q &amp; A</a:t>
            </a:r>
          </a:p>
        </p:txBody>
      </p:sp>
      <p:pic>
        <p:nvPicPr>
          <p:cNvPr id="28" name="Graphic 27" descr="Magnifying glass with solid fill">
            <a:extLst>
              <a:ext uri="{FF2B5EF4-FFF2-40B4-BE49-F238E27FC236}">
                <a16:creationId xmlns:a16="http://schemas.microsoft.com/office/drawing/2014/main" id="{D65FB587-EA51-4686-05DA-EB9C9FF69E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137523">
            <a:off x="2379607" y="3210317"/>
            <a:ext cx="2399231" cy="2399231"/>
          </a:xfrm>
          <a:prstGeom prst="rect">
            <a:avLst/>
          </a:prstGeom>
        </p:spPr>
      </p:pic>
      <p:pic>
        <p:nvPicPr>
          <p:cNvPr id="36" name="Graphic 35" descr="Question Mark with solid fill">
            <a:extLst>
              <a:ext uri="{FF2B5EF4-FFF2-40B4-BE49-F238E27FC236}">
                <a16:creationId xmlns:a16="http://schemas.microsoft.com/office/drawing/2014/main" id="{B9B025B8-F558-7D61-8B37-B99E70FFD4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6224" y="3729744"/>
            <a:ext cx="914400" cy="914400"/>
          </a:xfrm>
          <a:prstGeom prst="rect">
            <a:avLst/>
          </a:prstGeom>
        </p:spPr>
      </p:pic>
      <p:pic>
        <p:nvPicPr>
          <p:cNvPr id="37" name="Graphic 36" descr="Question Mark with solid fill">
            <a:extLst>
              <a:ext uri="{FF2B5EF4-FFF2-40B4-BE49-F238E27FC236}">
                <a16:creationId xmlns:a16="http://schemas.microsoft.com/office/drawing/2014/main" id="{4526BF14-126B-C9F9-4985-6DAAA115B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5457" y="2364363"/>
            <a:ext cx="914400" cy="914400"/>
          </a:xfrm>
          <a:prstGeom prst="rect">
            <a:avLst/>
          </a:prstGeom>
        </p:spPr>
      </p:pic>
      <p:pic>
        <p:nvPicPr>
          <p:cNvPr id="38" name="Graphic 37" descr="Question Mark with solid fill">
            <a:extLst>
              <a:ext uri="{FF2B5EF4-FFF2-40B4-BE49-F238E27FC236}">
                <a16:creationId xmlns:a16="http://schemas.microsoft.com/office/drawing/2014/main" id="{DEECAF14-C724-846D-795E-00C26A5DFE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3535" y="2921700"/>
            <a:ext cx="607436" cy="607436"/>
          </a:xfrm>
          <a:prstGeom prst="rect">
            <a:avLst/>
          </a:prstGeom>
        </p:spPr>
      </p:pic>
      <p:pic>
        <p:nvPicPr>
          <p:cNvPr id="39" name="Graphic 38" descr="Question Mark with solid fill">
            <a:extLst>
              <a:ext uri="{FF2B5EF4-FFF2-40B4-BE49-F238E27FC236}">
                <a16:creationId xmlns:a16="http://schemas.microsoft.com/office/drawing/2014/main" id="{315694CA-FBA3-99B0-0CDB-B6085F2891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0624" y="1631574"/>
            <a:ext cx="607436" cy="607436"/>
          </a:xfrm>
          <a:prstGeom prst="rect">
            <a:avLst/>
          </a:prstGeom>
        </p:spPr>
      </p:pic>
      <p:pic>
        <p:nvPicPr>
          <p:cNvPr id="40" name="Graphic 39" descr="Question Mark with solid fill">
            <a:extLst>
              <a:ext uri="{FF2B5EF4-FFF2-40B4-BE49-F238E27FC236}">
                <a16:creationId xmlns:a16="http://schemas.microsoft.com/office/drawing/2014/main" id="{AE98F1CA-DAA1-35E1-E377-9AD4213B61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5265" y="2341506"/>
            <a:ext cx="914400" cy="914400"/>
          </a:xfrm>
          <a:prstGeom prst="rect">
            <a:avLst/>
          </a:prstGeom>
        </p:spPr>
      </p:pic>
      <p:pic>
        <p:nvPicPr>
          <p:cNvPr id="41" name="Graphic 40" descr="Question Mark with solid fill">
            <a:extLst>
              <a:ext uri="{FF2B5EF4-FFF2-40B4-BE49-F238E27FC236}">
                <a16:creationId xmlns:a16="http://schemas.microsoft.com/office/drawing/2014/main" id="{55143B6D-2DF7-7844-7B31-0A98B13C01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4324" y="3729744"/>
            <a:ext cx="914400" cy="914400"/>
          </a:xfrm>
          <a:prstGeom prst="rect">
            <a:avLst/>
          </a:prstGeom>
        </p:spPr>
      </p:pic>
      <p:pic>
        <p:nvPicPr>
          <p:cNvPr id="42" name="Graphic 41" descr="Question Mark with solid fill">
            <a:extLst>
              <a:ext uri="{FF2B5EF4-FFF2-40B4-BE49-F238E27FC236}">
                <a16:creationId xmlns:a16="http://schemas.microsoft.com/office/drawing/2014/main" id="{54070941-C089-86F9-E9AF-34C0E5925A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4986" y="4544006"/>
            <a:ext cx="607436" cy="607436"/>
          </a:xfrm>
          <a:prstGeom prst="rect">
            <a:avLst/>
          </a:prstGeom>
        </p:spPr>
      </p:pic>
      <p:pic>
        <p:nvPicPr>
          <p:cNvPr id="43" name="Graphic 42" descr="Question Mark with solid fill">
            <a:extLst>
              <a:ext uri="{FF2B5EF4-FFF2-40B4-BE49-F238E27FC236}">
                <a16:creationId xmlns:a16="http://schemas.microsoft.com/office/drawing/2014/main" id="{8C3ED281-2D03-BF11-E7F5-B523EF69A0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59411" y="4869967"/>
            <a:ext cx="607436" cy="607436"/>
          </a:xfrm>
          <a:prstGeom prst="rect">
            <a:avLst/>
          </a:prstGeom>
        </p:spPr>
      </p:pic>
      <p:sp>
        <p:nvSpPr>
          <p:cNvPr id="44" name="Right Triangle 43">
            <a:extLst>
              <a:ext uri="{FF2B5EF4-FFF2-40B4-BE49-F238E27FC236}">
                <a16:creationId xmlns:a16="http://schemas.microsoft.com/office/drawing/2014/main" id="{0B4C0DBA-084F-C613-2A23-F0B12AB017D7}"/>
              </a:ext>
            </a:extLst>
          </p:cNvPr>
          <p:cNvSpPr/>
          <p:nvPr/>
        </p:nvSpPr>
        <p:spPr>
          <a:xfrm>
            <a:off x="8388350" y="3403600"/>
            <a:ext cx="219075" cy="219075"/>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77E1303-7E7E-60FF-655B-8D2020624456}"/>
              </a:ext>
            </a:extLst>
          </p:cNvPr>
          <p:cNvSpPr>
            <a:spLocks noGrp="1"/>
          </p:cNvSpPr>
          <p:nvPr>
            <p:ph type="sldNum" sz="quarter" idx="12"/>
          </p:nvPr>
        </p:nvSpPr>
        <p:spPr/>
        <p:txBody>
          <a:bodyPr/>
          <a:lstStyle/>
          <a:p>
            <a:fld id="{427A02C9-A0CD-4A0B-81BC-708D5026A1F8}" type="slidenum">
              <a:rPr lang="en-US" smtClean="0"/>
              <a:t>19</a:t>
            </a:fld>
            <a:endParaRPr lang="en-US" dirty="0"/>
          </a:p>
        </p:txBody>
      </p:sp>
    </p:spTree>
    <p:extLst>
      <p:ext uri="{BB962C8B-B14F-4D97-AF65-F5344CB8AC3E}">
        <p14:creationId xmlns:p14="http://schemas.microsoft.com/office/powerpoint/2010/main" val="15326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222 0.00231 L -0.22136 0.10764 " pathEditMode="relative" rAng="0" ptsTypes="AA">
                                      <p:cBhvr>
                                        <p:cTn id="6" dur="750" fill="hold"/>
                                        <p:tgtEl>
                                          <p:spTgt spid="44"/>
                                        </p:tgtEl>
                                        <p:attrNameLst>
                                          <p:attrName>ppt_x</p:attrName>
                                          <p:attrName>ppt_y</p:attrName>
                                        </p:attrNameLst>
                                      </p:cBhvr>
                                      <p:rCtr x="-10964" y="5255"/>
                                    </p:animMotion>
                                  </p:childTnLst>
                                  <p:subTnLst>
                                    <p:set>
                                      <p:cBhvr override="childStyle">
                                        <p:cTn dur="1" fill="hold" display="0" masterRel="sameClick" afterEffect="1">
                                          <p:stCondLst>
                                            <p:cond evt="end" delay="0">
                                              <p:tn val="5"/>
                                            </p:cond>
                                          </p:stCondLst>
                                        </p:cTn>
                                        <p:tgtEl>
                                          <p:spTgt spid="44"/>
                                        </p:tgtEl>
                                        <p:attrNameLst>
                                          <p:attrName>style.visibility</p:attrName>
                                        </p:attrNameLst>
                                      </p:cBhvr>
                                      <p:to>
                                        <p:strVal val="hidden"/>
                                      </p:to>
                                    </p:set>
                                  </p:subTnLst>
                                </p:cTn>
                              </p:par>
                              <p:par>
                                <p:cTn id="7" presetID="22" presetClass="entr" presetSubtype="2" fill="hold" grpId="0" nodeType="withEffect">
                                  <p:stCondLst>
                                    <p:cond delay="1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750"/>
                                        <p:tgtEl>
                                          <p:spTgt spid="2"/>
                                        </p:tgtEl>
                                      </p:cBhvr>
                                    </p:animEffect>
                                  </p:childTnLst>
                                </p:cTn>
                              </p:par>
                            </p:childTnLst>
                          </p:cTn>
                        </p:par>
                        <p:par>
                          <p:cTn id="10" fill="hold">
                            <p:stCondLst>
                              <p:cond delay="9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400"/>
                            </p:stCondLst>
                            <p:childTnLst>
                              <p:par>
                                <p:cTn id="17" presetID="2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childTnLst>
                                </p:cTn>
                              </p:par>
                            </p:childTnLst>
                          </p:cTn>
                        </p:par>
                        <p:par>
                          <p:cTn id="21" fill="hold">
                            <p:stCondLst>
                              <p:cond delay="1900"/>
                            </p:stCondLst>
                            <p:childTnLst>
                              <p:par>
                                <p:cTn id="22" presetID="23" presetClass="entr" presetSubtype="16"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childTnLst>
                                </p:cTn>
                              </p:par>
                            </p:childTnLst>
                          </p:cTn>
                        </p:par>
                        <p:par>
                          <p:cTn id="34" fill="hold">
                            <p:stCondLst>
                              <p:cond delay="2400"/>
                            </p:stCondLst>
                            <p:childTnLst>
                              <p:par>
                                <p:cTn id="35" presetID="2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150"/>
                                  </p:stCondLst>
                                  <p:childTnLst>
                                    <p:set>
                                      <p:cBhvr>
                                        <p:cTn id="40" dur="1" fill="hold">
                                          <p:stCondLst>
                                            <p:cond delay="0"/>
                                          </p:stCondLst>
                                        </p:cTn>
                                        <p:tgtEl>
                                          <p:spTgt spid="41"/>
                                        </p:tgtEl>
                                        <p:attrNameLst>
                                          <p:attrName>style.visibility</p:attrName>
                                        </p:attrNameLst>
                                      </p:cBhvr>
                                      <p:to>
                                        <p:strVal val="visible"/>
                                      </p:to>
                                    </p:set>
                                    <p:anim calcmode="lin" valueType="num">
                                      <p:cBhvr>
                                        <p:cTn id="41" dur="750" fill="hold"/>
                                        <p:tgtEl>
                                          <p:spTgt spid="41"/>
                                        </p:tgtEl>
                                        <p:attrNameLst>
                                          <p:attrName>ppt_w</p:attrName>
                                        </p:attrNameLst>
                                      </p:cBhvr>
                                      <p:tavLst>
                                        <p:tav tm="0">
                                          <p:val>
                                            <p:fltVal val="0"/>
                                          </p:val>
                                        </p:tav>
                                        <p:tav tm="100000">
                                          <p:val>
                                            <p:strVal val="#ppt_w"/>
                                          </p:val>
                                        </p:tav>
                                      </p:tavLst>
                                    </p:anim>
                                    <p:anim calcmode="lin" valueType="num">
                                      <p:cBhvr>
                                        <p:cTn id="42" dur="750" fill="hold"/>
                                        <p:tgtEl>
                                          <p:spTgt spid="41"/>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150"/>
                                  </p:stCondLst>
                                  <p:childTnLst>
                                    <p:set>
                                      <p:cBhvr>
                                        <p:cTn id="44" dur="1" fill="hold">
                                          <p:stCondLst>
                                            <p:cond delay="0"/>
                                          </p:stCondLst>
                                        </p:cTn>
                                        <p:tgtEl>
                                          <p:spTgt spid="37"/>
                                        </p:tgtEl>
                                        <p:attrNameLst>
                                          <p:attrName>style.visibility</p:attrName>
                                        </p:attrNameLst>
                                      </p:cBhvr>
                                      <p:to>
                                        <p:strVal val="visible"/>
                                      </p:to>
                                    </p:set>
                                    <p:anim calcmode="lin" valueType="num">
                                      <p:cBhvr>
                                        <p:cTn id="45" dur="750" fill="hold"/>
                                        <p:tgtEl>
                                          <p:spTgt spid="37"/>
                                        </p:tgtEl>
                                        <p:attrNameLst>
                                          <p:attrName>ppt_w</p:attrName>
                                        </p:attrNameLst>
                                      </p:cBhvr>
                                      <p:tavLst>
                                        <p:tav tm="0">
                                          <p:val>
                                            <p:fltVal val="0"/>
                                          </p:val>
                                        </p:tav>
                                        <p:tav tm="100000">
                                          <p:val>
                                            <p:strVal val="#ppt_w"/>
                                          </p:val>
                                        </p:tav>
                                      </p:tavLst>
                                    </p:anim>
                                    <p:anim calcmode="lin" valueType="num">
                                      <p:cBhvr>
                                        <p:cTn id="46" dur="750" fill="hold"/>
                                        <p:tgtEl>
                                          <p:spTgt spid="37"/>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1FD88-1DF5-4CB5-97CD-1BF062D3DAAF}"/>
              </a:ext>
            </a:extLst>
          </p:cNvPr>
          <p:cNvSpPr>
            <a:spLocks noGrp="1"/>
          </p:cNvSpPr>
          <p:nvPr>
            <p:ph idx="1"/>
          </p:nvPr>
        </p:nvSpPr>
        <p:spPr/>
        <p:txBody>
          <a:bodyPr>
            <a:normAutofit/>
          </a:bodyPr>
          <a:lstStyle/>
          <a:p>
            <a:r>
              <a:rPr lang="en-US" dirty="0"/>
              <a:t>Established in </a:t>
            </a:r>
            <a:r>
              <a:rPr lang="en-US" b="1" dirty="0"/>
              <a:t>1970</a:t>
            </a:r>
            <a:r>
              <a:rPr lang="en-US" dirty="0"/>
              <a:t> and it is always on </a:t>
            </a:r>
            <a:r>
              <a:rPr lang="en-US" b="1" dirty="0"/>
              <a:t>April 22</a:t>
            </a:r>
          </a:p>
          <a:p>
            <a:r>
              <a:rPr lang="en-US" dirty="0"/>
              <a:t>2024 – two concerns</a:t>
            </a:r>
          </a:p>
          <a:p>
            <a:pPr marL="914400" lvl="1" indent="-457200">
              <a:buFont typeface="+mj-lt"/>
              <a:buAutoNum type="arabicPeriod"/>
            </a:pPr>
            <a:r>
              <a:rPr lang="en-US" sz="2000" dirty="0"/>
              <a:t>Concentration of carbon dioxide, methane, and nitrous oxide – reached a record high again in 2023 </a:t>
            </a:r>
          </a:p>
          <a:p>
            <a:pPr marL="914400" lvl="1" indent="-457200">
              <a:buFont typeface="+mj-lt"/>
              <a:buAutoNum type="arabicPeriod"/>
            </a:pPr>
            <a:r>
              <a:rPr lang="en-US" sz="2000" dirty="0"/>
              <a:t>Antarctica saw an astonishing rise of 38.5 degrees Celsius above the seasonal temperature back in 2022</a:t>
            </a:r>
          </a:p>
          <a:p>
            <a:endParaRPr lang="en-US" dirty="0"/>
          </a:p>
        </p:txBody>
      </p:sp>
      <p:sp>
        <p:nvSpPr>
          <p:cNvPr id="5" name="Title 4">
            <a:extLst>
              <a:ext uri="{FF2B5EF4-FFF2-40B4-BE49-F238E27FC236}">
                <a16:creationId xmlns:a16="http://schemas.microsoft.com/office/drawing/2014/main" id="{17EDD206-90F2-C9B6-8109-5BDF03ED150A}"/>
              </a:ext>
            </a:extLst>
          </p:cNvPr>
          <p:cNvSpPr>
            <a:spLocks noGrp="1"/>
          </p:cNvSpPr>
          <p:nvPr>
            <p:ph type="title"/>
          </p:nvPr>
        </p:nvSpPr>
        <p:spPr/>
        <p:txBody>
          <a:bodyPr/>
          <a:lstStyle/>
          <a:p>
            <a:r>
              <a:rPr lang="en-US" b="1" dirty="0">
                <a:solidFill>
                  <a:schemeClr val="accent6"/>
                </a:solidFill>
              </a:rPr>
              <a:t>Introduction</a:t>
            </a:r>
            <a:r>
              <a:rPr lang="en-US" dirty="0"/>
              <a:t> </a:t>
            </a:r>
            <a:r>
              <a:rPr lang="en-US" dirty="0">
                <a:solidFill>
                  <a:schemeClr val="accent6"/>
                </a:solidFill>
              </a:rPr>
              <a:t>–</a:t>
            </a:r>
            <a:r>
              <a:rPr lang="en-US" dirty="0"/>
              <a:t> Earth Day</a:t>
            </a:r>
          </a:p>
        </p:txBody>
      </p:sp>
      <p:sp>
        <p:nvSpPr>
          <p:cNvPr id="6" name="Right Triangle 5">
            <a:extLst>
              <a:ext uri="{FF2B5EF4-FFF2-40B4-BE49-F238E27FC236}">
                <a16:creationId xmlns:a16="http://schemas.microsoft.com/office/drawing/2014/main" id="{B67F12D3-EBC9-95EF-E14B-D23B4A811A28}"/>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D13FA9A-153D-8065-A1A3-95C4BA4431B3}"/>
              </a:ext>
            </a:extLst>
          </p:cNvPr>
          <p:cNvSpPr>
            <a:spLocks noGrp="1"/>
          </p:cNvSpPr>
          <p:nvPr>
            <p:ph type="sldNum" sz="quarter" idx="12"/>
          </p:nvPr>
        </p:nvSpPr>
        <p:spPr/>
        <p:txBody>
          <a:bodyPr/>
          <a:lstStyle/>
          <a:p>
            <a:fld id="{427A02C9-A0CD-4A0B-81BC-708D5026A1F8}" type="slidenum">
              <a:rPr lang="en-US" smtClean="0"/>
              <a:t>2</a:t>
            </a:fld>
            <a:endParaRPr lang="en-US" dirty="0"/>
          </a:p>
        </p:txBody>
      </p:sp>
    </p:spTree>
    <p:extLst>
      <p:ext uri="{BB962C8B-B14F-4D97-AF65-F5344CB8AC3E}">
        <p14:creationId xmlns:p14="http://schemas.microsoft.com/office/powerpoint/2010/main" val="18525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8.33333E-7 1.48148E-6 L -0.44219 0.08565 " pathEditMode="relative" rAng="0" ptsTypes="AA">
                                      <p:cBhvr>
                                        <p:cTn id="6" dur="750" fill="hold"/>
                                        <p:tgtEl>
                                          <p:spTgt spid="6"/>
                                        </p:tgtEl>
                                        <p:attrNameLst>
                                          <p:attrName>ppt_x</p:attrName>
                                          <p:attrName>ppt_y</p:attrName>
                                        </p:attrNameLst>
                                      </p:cBhvr>
                                      <p:rCtr x="-22070" y="4398"/>
                                    </p:animMotion>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par>
                                <p:cTn id="7" presetID="22" presetClass="entr" presetSubtype="2"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right)">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4E1-0643-4C88-9E49-C2724AEB3568}"/>
              </a:ext>
            </a:extLst>
          </p:cNvPr>
          <p:cNvSpPr>
            <a:spLocks noGrp="1"/>
          </p:cNvSpPr>
          <p:nvPr>
            <p:ph type="title"/>
          </p:nvPr>
        </p:nvSpPr>
        <p:spPr/>
        <p:txBody>
          <a:bodyPr/>
          <a:lstStyle/>
          <a:p>
            <a:r>
              <a:rPr lang="en-US" b="1" dirty="0">
                <a:solidFill>
                  <a:schemeClr val="accent6"/>
                </a:solidFill>
              </a:rPr>
              <a:t>2024 Theme </a:t>
            </a:r>
            <a:r>
              <a:rPr lang="en-US" dirty="0">
                <a:solidFill>
                  <a:schemeClr val="accent6"/>
                </a:solidFill>
              </a:rPr>
              <a:t>– </a:t>
            </a:r>
            <a:r>
              <a:rPr lang="en-US" dirty="0"/>
              <a:t>Planet v Plastics</a:t>
            </a:r>
          </a:p>
        </p:txBody>
      </p:sp>
      <p:pic>
        <p:nvPicPr>
          <p:cNvPr id="5" name="Graphic 4" descr="Water Bottle with solid fill">
            <a:extLst>
              <a:ext uri="{FF2B5EF4-FFF2-40B4-BE49-F238E27FC236}">
                <a16:creationId xmlns:a16="http://schemas.microsoft.com/office/drawing/2014/main" id="{92573E27-C5BD-DC49-13AB-C5C5B02E1B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1808" y="2048368"/>
            <a:ext cx="772523" cy="772523"/>
          </a:xfrm>
          <a:prstGeom prst="rect">
            <a:avLst/>
          </a:prstGeom>
        </p:spPr>
      </p:pic>
      <p:pic>
        <p:nvPicPr>
          <p:cNvPr id="7" name="Graphic 6" descr="Sustainability with solid fill">
            <a:extLst>
              <a:ext uri="{FF2B5EF4-FFF2-40B4-BE49-F238E27FC236}">
                <a16:creationId xmlns:a16="http://schemas.microsoft.com/office/drawing/2014/main" id="{DCDD8AF8-6CB6-4E31-31C9-3FB070E2BF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1256" y="2983974"/>
            <a:ext cx="673626" cy="673626"/>
          </a:xfrm>
          <a:prstGeom prst="rect">
            <a:avLst/>
          </a:prstGeom>
        </p:spPr>
      </p:pic>
      <p:sp>
        <p:nvSpPr>
          <p:cNvPr id="8" name="TextBox 7">
            <a:extLst>
              <a:ext uri="{FF2B5EF4-FFF2-40B4-BE49-F238E27FC236}">
                <a16:creationId xmlns:a16="http://schemas.microsoft.com/office/drawing/2014/main" id="{B456C60D-D3AC-A542-40A5-32D45B78B925}"/>
              </a:ext>
            </a:extLst>
          </p:cNvPr>
          <p:cNvSpPr txBox="1"/>
          <p:nvPr/>
        </p:nvSpPr>
        <p:spPr>
          <a:xfrm>
            <a:off x="3295552" y="2107752"/>
            <a:ext cx="4393324" cy="707886"/>
          </a:xfrm>
          <a:prstGeom prst="rect">
            <a:avLst/>
          </a:prstGeom>
          <a:noFill/>
        </p:spPr>
        <p:txBody>
          <a:bodyPr wrap="square" rtlCol="0">
            <a:spAutoFit/>
          </a:bodyPr>
          <a:lstStyle/>
          <a:p>
            <a:r>
              <a:rPr lang="en-US" sz="2400" b="1" kern="100" dirty="0">
                <a:effectLst/>
                <a:latin typeface="Figtree" pitchFamily="2" charset="0"/>
                <a:ea typeface="Aptos" panose="020B0004020202020204" pitchFamily="34" charset="0"/>
                <a:cs typeface="Times New Roman" panose="02020603050405020304" pitchFamily="18" charset="0"/>
              </a:rPr>
              <a:t>380 million tones </a:t>
            </a:r>
            <a:br>
              <a:rPr lang="en-US" sz="2400" b="1" kern="100" dirty="0">
                <a:effectLst/>
                <a:latin typeface="Figtree" pitchFamily="2" charset="0"/>
                <a:ea typeface="Aptos" panose="020B0004020202020204" pitchFamily="34" charset="0"/>
                <a:cs typeface="Times New Roman" panose="02020603050405020304" pitchFamily="18" charset="0"/>
              </a:rPr>
            </a:br>
            <a:r>
              <a:rPr lang="en-US" sz="1600" kern="100" dirty="0">
                <a:effectLst/>
                <a:latin typeface="Figtree" pitchFamily="2" charset="0"/>
                <a:ea typeface="Aptos" panose="020B0004020202020204" pitchFamily="34" charset="0"/>
                <a:cs typeface="Times New Roman" panose="02020603050405020304" pitchFamily="18" charset="0"/>
              </a:rPr>
              <a:t>of plastic are now produced every year</a:t>
            </a:r>
            <a:endParaRPr lang="en-US" dirty="0"/>
          </a:p>
        </p:txBody>
      </p:sp>
      <p:sp>
        <p:nvSpPr>
          <p:cNvPr id="9" name="TextBox 8">
            <a:extLst>
              <a:ext uri="{FF2B5EF4-FFF2-40B4-BE49-F238E27FC236}">
                <a16:creationId xmlns:a16="http://schemas.microsoft.com/office/drawing/2014/main" id="{BE132334-9463-60D8-8F73-EE20D67D7F39}"/>
              </a:ext>
            </a:extLst>
          </p:cNvPr>
          <p:cNvSpPr txBox="1"/>
          <p:nvPr/>
        </p:nvSpPr>
        <p:spPr>
          <a:xfrm>
            <a:off x="3295552" y="2966844"/>
            <a:ext cx="4393324" cy="707886"/>
          </a:xfrm>
          <a:prstGeom prst="rect">
            <a:avLst/>
          </a:prstGeom>
          <a:noFill/>
        </p:spPr>
        <p:txBody>
          <a:bodyPr wrap="square" rtlCol="0">
            <a:spAutoFit/>
          </a:bodyPr>
          <a:lstStyle/>
          <a:p>
            <a:r>
              <a:rPr lang="en-US" sz="2400" b="1" kern="100" dirty="0">
                <a:effectLst/>
                <a:latin typeface="Figtree" pitchFamily="2" charset="0"/>
                <a:ea typeface="Aptos" panose="020B0004020202020204" pitchFamily="34" charset="0"/>
                <a:cs typeface="Times New Roman" panose="02020603050405020304" pitchFamily="18" charset="0"/>
              </a:rPr>
              <a:t>Only 9%</a:t>
            </a:r>
            <a:br>
              <a:rPr lang="en-US" sz="2400" b="1" kern="100" dirty="0">
                <a:effectLst/>
                <a:latin typeface="Figtree" pitchFamily="2" charset="0"/>
                <a:ea typeface="Aptos" panose="020B0004020202020204" pitchFamily="34" charset="0"/>
                <a:cs typeface="Times New Roman" panose="02020603050405020304" pitchFamily="18" charset="0"/>
              </a:rPr>
            </a:br>
            <a:r>
              <a:rPr lang="en-US" sz="1600" kern="100" dirty="0">
                <a:effectLst/>
                <a:latin typeface="Figtree" pitchFamily="2" charset="0"/>
                <a:ea typeface="Aptos" panose="020B0004020202020204" pitchFamily="34" charset="0"/>
                <a:cs typeface="Times New Roman" panose="02020603050405020304" pitchFamily="18" charset="0"/>
              </a:rPr>
              <a:t>of plastic ever produced has been recycled</a:t>
            </a:r>
          </a:p>
        </p:txBody>
      </p:sp>
      <p:sp>
        <p:nvSpPr>
          <p:cNvPr id="10" name="Content Placeholder 2">
            <a:extLst>
              <a:ext uri="{FF2B5EF4-FFF2-40B4-BE49-F238E27FC236}">
                <a16:creationId xmlns:a16="http://schemas.microsoft.com/office/drawing/2014/main" id="{407997AC-BAB2-0B3A-4D53-6029D3BE028E}"/>
              </a:ext>
            </a:extLst>
          </p:cNvPr>
          <p:cNvSpPr txBox="1">
            <a:spLocks/>
          </p:cNvSpPr>
          <p:nvPr/>
        </p:nvSpPr>
        <p:spPr>
          <a:xfrm>
            <a:off x="2812076" y="3959072"/>
            <a:ext cx="6854174" cy="1769065"/>
          </a:xfrm>
          <a:prstGeom prst="rect">
            <a:avLst/>
          </a:prstGeom>
        </p:spPr>
        <p:txBody>
          <a:bodyPr vert="horz" lIns="91440" tIns="45720" rIns="91440" bIns="45720" rtlCol="0" anchor="ctr">
            <a:normAutofit fontScale="925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Figtree" pitchFamily="2" charset="0"/>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Figtree" pitchFamily="2" charset="0"/>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Figtree" pitchFamily="2" charset="0"/>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Figtree" pitchFamily="2" charset="0"/>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Figtree" pitchFamily="2" charset="0"/>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457200" lvl="1" indent="0">
              <a:spcBef>
                <a:spcPts val="0"/>
              </a:spcBef>
              <a:spcAft>
                <a:spcPts val="0"/>
              </a:spcAft>
              <a:buNone/>
            </a:pPr>
            <a:r>
              <a:rPr lang="en-US" sz="1700" kern="100" dirty="0">
                <a:ea typeface="Aptos" panose="020B0004020202020204" pitchFamily="34" charset="0"/>
                <a:cs typeface="Times New Roman" panose="02020603050405020304" pitchFamily="18" charset="0"/>
              </a:rPr>
              <a:t>Campaigners are now calling for a </a:t>
            </a:r>
          </a:p>
          <a:p>
            <a:pPr marL="457200" lvl="1" indent="0">
              <a:spcBef>
                <a:spcPts val="0"/>
              </a:spcBef>
              <a:spcAft>
                <a:spcPts val="0"/>
              </a:spcAft>
              <a:buNone/>
            </a:pPr>
            <a:r>
              <a:rPr lang="en-US" sz="2600" b="1" kern="100" dirty="0">
                <a:ea typeface="Aptos" panose="020B0004020202020204" pitchFamily="34" charset="0"/>
                <a:cs typeface="Times New Roman" panose="02020603050405020304" pitchFamily="18" charset="0"/>
              </a:rPr>
              <a:t>60% reduction </a:t>
            </a:r>
            <a:br>
              <a:rPr lang="en-US" sz="2600" b="1" kern="100" dirty="0">
                <a:ea typeface="Aptos" panose="020B0004020202020204" pitchFamily="34" charset="0"/>
                <a:cs typeface="Times New Roman" panose="02020603050405020304" pitchFamily="18" charset="0"/>
              </a:rPr>
            </a:br>
            <a:r>
              <a:rPr lang="en-US" sz="2600" b="1" kern="100" dirty="0">
                <a:ea typeface="Aptos" panose="020B0004020202020204" pitchFamily="34" charset="0"/>
                <a:cs typeface="Times New Roman" panose="02020603050405020304" pitchFamily="18" charset="0"/>
              </a:rPr>
              <a:t>in plastic </a:t>
            </a:r>
            <a:r>
              <a:rPr lang="en-US" sz="2600" kern="100" dirty="0">
                <a:latin typeface="Figtree Light" pitchFamily="2" charset="0"/>
                <a:ea typeface="Aptos" panose="020B0004020202020204" pitchFamily="34" charset="0"/>
                <a:cs typeface="Times New Roman" panose="02020603050405020304" pitchFamily="18" charset="0"/>
              </a:rPr>
              <a:t>by</a:t>
            </a:r>
            <a:r>
              <a:rPr lang="en-US" sz="2600" b="1" kern="100" dirty="0">
                <a:ea typeface="Aptos" panose="020B0004020202020204" pitchFamily="34" charset="0"/>
                <a:cs typeface="Times New Roman" panose="02020603050405020304" pitchFamily="18" charset="0"/>
              </a:rPr>
              <a:t> 2040 </a:t>
            </a:r>
          </a:p>
          <a:p>
            <a:pPr marL="742950" lvl="1" indent="-285750">
              <a:lnSpc>
                <a:spcPct val="107000"/>
              </a:lnSpc>
              <a:spcBef>
                <a:spcPts val="0"/>
              </a:spcBef>
              <a:spcAft>
                <a:spcPts val="0"/>
              </a:spcAft>
              <a:buFont typeface="Symbol" pitchFamily="2" charset="2"/>
              <a:buChar char=""/>
            </a:pPr>
            <a:endParaRPr lang="en-US" kern="100" dirty="0">
              <a:ea typeface="Aptos" panose="020B0004020202020204" pitchFamily="34" charset="0"/>
              <a:cs typeface="Times New Roman" panose="02020603050405020304" pitchFamily="18" charset="0"/>
            </a:endParaRPr>
          </a:p>
          <a:p>
            <a:pPr marL="742950" lvl="1" indent="-285750">
              <a:lnSpc>
                <a:spcPct val="107000"/>
              </a:lnSpc>
              <a:spcBef>
                <a:spcPts val="0"/>
              </a:spcBef>
              <a:spcAft>
                <a:spcPts val="0"/>
              </a:spcAft>
              <a:buFont typeface="Symbol" pitchFamily="2" charset="2"/>
              <a:buChar char=""/>
            </a:pPr>
            <a:endParaRPr lang="en-US" kern="100" dirty="0">
              <a:ea typeface="Aptos" panose="020B0004020202020204" pitchFamily="34" charset="0"/>
              <a:cs typeface="Times New Roman" panose="02020603050405020304" pitchFamily="18" charset="0"/>
            </a:endParaRPr>
          </a:p>
          <a:p>
            <a:pPr marL="457200" lvl="1" indent="0">
              <a:lnSpc>
                <a:spcPct val="107000"/>
              </a:lnSpc>
              <a:spcBef>
                <a:spcPts val="0"/>
              </a:spcBef>
              <a:spcAft>
                <a:spcPts val="0"/>
              </a:spcAft>
              <a:buNone/>
            </a:pPr>
            <a:r>
              <a:rPr lang="en-US" i="1" kern="100" dirty="0">
                <a:latin typeface="Figtree Light" pitchFamily="2" charset="0"/>
                <a:ea typeface="Aptos" panose="020B0004020202020204" pitchFamily="34" charset="0"/>
                <a:cs typeface="Times New Roman" panose="02020603050405020304" pitchFamily="18" charset="0"/>
              </a:rPr>
              <a:t>For more information go to </a:t>
            </a:r>
            <a:r>
              <a:rPr lang="en-US" i="1" u="sng" kern="100" dirty="0">
                <a:solidFill>
                  <a:schemeClr val="accent6"/>
                </a:solidFill>
                <a:latin typeface="Figtree Light" pitchFamily="2"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www.earthday.org</a:t>
            </a:r>
            <a:endParaRPr lang="en-US" i="1" kern="100" dirty="0">
              <a:solidFill>
                <a:schemeClr val="accent6"/>
              </a:solidFill>
              <a:latin typeface="Figtree Light" pitchFamily="2" charset="0"/>
              <a:ea typeface="Aptos" panose="020B0004020202020204" pitchFamily="34" charset="0"/>
              <a:cs typeface="Times New Roman" panose="02020603050405020304" pitchFamily="18" charset="0"/>
            </a:endParaRPr>
          </a:p>
        </p:txBody>
      </p:sp>
      <p:pic>
        <p:nvPicPr>
          <p:cNvPr id="14" name="Graphic 13" descr="Arrow Down with solid fill">
            <a:extLst>
              <a:ext uri="{FF2B5EF4-FFF2-40B4-BE49-F238E27FC236}">
                <a16:creationId xmlns:a16="http://schemas.microsoft.com/office/drawing/2014/main" id="{7DA29992-4040-B619-6A26-66F302F294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0869" y="4037110"/>
            <a:ext cx="914400" cy="914400"/>
          </a:xfrm>
          <a:prstGeom prst="rect">
            <a:avLst/>
          </a:prstGeom>
        </p:spPr>
      </p:pic>
      <p:sp>
        <p:nvSpPr>
          <p:cNvPr id="3" name="Right Triangle 2">
            <a:extLst>
              <a:ext uri="{FF2B5EF4-FFF2-40B4-BE49-F238E27FC236}">
                <a16:creationId xmlns:a16="http://schemas.microsoft.com/office/drawing/2014/main" id="{F769DC2D-62E2-E903-45F6-92EA5A625217}"/>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B662291-8CA0-EE8A-5AA4-DA06C575CA16}"/>
              </a:ext>
            </a:extLst>
          </p:cNvPr>
          <p:cNvSpPr>
            <a:spLocks noGrp="1"/>
          </p:cNvSpPr>
          <p:nvPr>
            <p:ph type="sldNum" sz="quarter" idx="12"/>
          </p:nvPr>
        </p:nvSpPr>
        <p:spPr/>
        <p:txBody>
          <a:bodyPr/>
          <a:lstStyle/>
          <a:p>
            <a:fld id="{427A02C9-A0CD-4A0B-81BC-708D5026A1F8}" type="slidenum">
              <a:rPr lang="en-US" smtClean="0"/>
              <a:t>3</a:t>
            </a:fld>
            <a:endParaRPr lang="en-US" dirty="0"/>
          </a:p>
        </p:txBody>
      </p:sp>
    </p:spTree>
    <p:extLst>
      <p:ext uri="{BB962C8B-B14F-4D97-AF65-F5344CB8AC3E}">
        <p14:creationId xmlns:p14="http://schemas.microsoft.com/office/powerpoint/2010/main" val="32554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54336 0.10348 " pathEditMode="relative" rAng="0" ptsTypes="AA">
                                      <p:cBhvr>
                                        <p:cTn id="6" dur="1250" fill="hold"/>
                                        <p:tgtEl>
                                          <p:spTgt spid="3"/>
                                        </p:tgtEl>
                                        <p:attrNameLst>
                                          <p:attrName>ppt_x</p:attrName>
                                          <p:attrName>ppt_y</p:attrName>
                                        </p:attrNameLst>
                                      </p:cBhvr>
                                      <p:rCtr x="-27174" y="5162"/>
                                    </p:animMotion>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decel="5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1+#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2" presetClass="entr" presetSubtype="2"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decel="5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7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340-9D30-1F16-C54B-58C252052356}"/>
              </a:ext>
            </a:extLst>
          </p:cNvPr>
          <p:cNvSpPr>
            <a:spLocks noGrp="1"/>
          </p:cNvSpPr>
          <p:nvPr>
            <p:ph type="ctrTitle"/>
          </p:nvPr>
        </p:nvSpPr>
        <p:spPr/>
        <p:txBody>
          <a:bodyPr>
            <a:normAutofit/>
          </a:bodyPr>
          <a:lstStyle/>
          <a:p>
            <a:r>
              <a:rPr lang="en-US" b="1" dirty="0"/>
              <a:t>The Booklet</a:t>
            </a:r>
            <a:br>
              <a:rPr lang="en-US" b="1" dirty="0"/>
            </a:br>
            <a:r>
              <a:rPr lang="en-US" sz="3200" dirty="0"/>
              <a:t>Why is climate change critical for Friends?</a:t>
            </a:r>
            <a:endParaRPr lang="en-US" sz="3200" b="1" dirty="0"/>
          </a:p>
        </p:txBody>
      </p:sp>
      <p:pic>
        <p:nvPicPr>
          <p:cNvPr id="8" name="Picture 7">
            <a:extLst>
              <a:ext uri="{FF2B5EF4-FFF2-40B4-BE49-F238E27FC236}">
                <a16:creationId xmlns:a16="http://schemas.microsoft.com/office/drawing/2014/main" id="{CE66B36D-1C39-C5D7-FF9C-AD302D78FC44}"/>
              </a:ext>
            </a:extLst>
          </p:cNvPr>
          <p:cNvPicPr>
            <a:picLocks noChangeAspect="1"/>
          </p:cNvPicPr>
          <p:nvPr/>
        </p:nvPicPr>
        <p:blipFill>
          <a:blip r:embed="rId2"/>
          <a:stretch>
            <a:fillRect/>
          </a:stretch>
        </p:blipFill>
        <p:spPr>
          <a:xfrm rot="830206">
            <a:off x="8799847" y="2242203"/>
            <a:ext cx="2469479" cy="3195796"/>
          </a:xfrm>
          <a:prstGeom prst="rect">
            <a:avLst/>
          </a:prstGeom>
          <a:ln>
            <a:noFill/>
          </a:ln>
          <a:effectLst>
            <a:outerShdw blurRad="292100" dist="139700" dir="2700000" algn="tl" rotWithShape="0">
              <a:srgbClr val="333333">
                <a:alpha val="65000"/>
              </a:srgbClr>
            </a:outerShdw>
          </a:effectLst>
        </p:spPr>
      </p:pic>
      <p:sp>
        <p:nvSpPr>
          <p:cNvPr id="4" name="Right Triangle 3">
            <a:extLst>
              <a:ext uri="{FF2B5EF4-FFF2-40B4-BE49-F238E27FC236}">
                <a16:creationId xmlns:a16="http://schemas.microsoft.com/office/drawing/2014/main" id="{516F5AE3-F556-9642-3FD3-3C1A923D8C03}"/>
              </a:ext>
            </a:extLst>
          </p:cNvPr>
          <p:cNvSpPr/>
          <p:nvPr/>
        </p:nvSpPr>
        <p:spPr>
          <a:xfrm>
            <a:off x="8388350" y="3403600"/>
            <a:ext cx="219075" cy="219075"/>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3B5840E-75A3-9369-6247-AD5E5F7E478C}"/>
              </a:ext>
            </a:extLst>
          </p:cNvPr>
          <p:cNvSpPr>
            <a:spLocks noGrp="1"/>
          </p:cNvSpPr>
          <p:nvPr>
            <p:ph type="sldNum" sz="quarter" idx="12"/>
          </p:nvPr>
        </p:nvSpPr>
        <p:spPr/>
        <p:txBody>
          <a:bodyPr/>
          <a:lstStyle/>
          <a:p>
            <a:fld id="{427A02C9-A0CD-4A0B-81BC-708D5026A1F8}" type="slidenum">
              <a:rPr lang="en-US" smtClean="0"/>
              <a:t>4</a:t>
            </a:fld>
            <a:endParaRPr lang="en-US" dirty="0"/>
          </a:p>
        </p:txBody>
      </p:sp>
    </p:spTree>
    <p:extLst>
      <p:ext uri="{BB962C8B-B14F-4D97-AF65-F5344CB8AC3E}">
        <p14:creationId xmlns:p14="http://schemas.microsoft.com/office/powerpoint/2010/main" val="51036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222 0.00231 L -0.40847 0.24884 " pathEditMode="relative" rAng="0" ptsTypes="AA">
                                      <p:cBhvr>
                                        <p:cTn id="6" dur="750" fill="hold"/>
                                        <p:tgtEl>
                                          <p:spTgt spid="4"/>
                                        </p:tgtEl>
                                        <p:attrNameLst>
                                          <p:attrName>ppt_x</p:attrName>
                                          <p:attrName>ppt_y</p:attrName>
                                        </p:attrNameLst>
                                      </p:cBhvr>
                                      <p:rCtr x="-20313" y="12315"/>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1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effectLst/>
              </a:rPr>
              <a:t>The produce of the earth is a gift from our gracious creator to the inhabitants, and to impoverish the earth now to support outward greatness appears to be an injury to the succeeding age.</a:t>
            </a:r>
          </a:p>
          <a:p>
            <a:pPr marL="0" indent="0" algn="r">
              <a:buNone/>
            </a:pPr>
            <a:r>
              <a:rPr lang="en-US" dirty="0">
                <a:effectLst/>
              </a:rPr>
              <a:t>John Woolman, 1772</a:t>
            </a:r>
          </a:p>
        </p:txBody>
      </p:sp>
      <p:pic>
        <p:nvPicPr>
          <p:cNvPr id="6" name="Graphic 5" descr="Quotes outline">
            <a:extLst>
              <a:ext uri="{FF2B5EF4-FFF2-40B4-BE49-F238E27FC236}">
                <a16:creationId xmlns:a16="http://schemas.microsoft.com/office/drawing/2014/main" id="{CC26761F-F541-4300-5E84-3F2808E185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177" y="1845992"/>
            <a:ext cx="2205038" cy="2205038"/>
          </a:xfrm>
          <a:prstGeom prst="rect">
            <a:avLst/>
          </a:prstGeom>
        </p:spPr>
      </p:pic>
      <p:sp>
        <p:nvSpPr>
          <p:cNvPr id="2" name="Slide Number Placeholder 1">
            <a:extLst>
              <a:ext uri="{FF2B5EF4-FFF2-40B4-BE49-F238E27FC236}">
                <a16:creationId xmlns:a16="http://schemas.microsoft.com/office/drawing/2014/main" id="{E165B0C1-CE0E-3B93-563E-DC3E15FAD24F}"/>
              </a:ext>
            </a:extLst>
          </p:cNvPr>
          <p:cNvSpPr>
            <a:spLocks noGrp="1"/>
          </p:cNvSpPr>
          <p:nvPr>
            <p:ph type="sldNum" sz="quarter" idx="12"/>
          </p:nvPr>
        </p:nvSpPr>
        <p:spPr/>
        <p:txBody>
          <a:bodyPr/>
          <a:lstStyle/>
          <a:p>
            <a:fld id="{427A02C9-A0CD-4A0B-81BC-708D5026A1F8}" type="slidenum">
              <a:rPr lang="en-US" smtClean="0"/>
              <a:t>5</a:t>
            </a:fld>
            <a:endParaRPr lang="en-US" dirty="0"/>
          </a:p>
        </p:txBody>
      </p:sp>
    </p:spTree>
    <p:extLst>
      <p:ext uri="{BB962C8B-B14F-4D97-AF65-F5344CB8AC3E}">
        <p14:creationId xmlns:p14="http://schemas.microsoft.com/office/powerpoint/2010/main" val="25415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
                                        <p:tgtEl>
                                          <p:spTgt spid="3">
                                            <p:txEl>
                                              <p:pRg st="0" end="0"/>
                                            </p:txEl>
                                          </p:spTgt>
                                        </p:tgtEl>
                                      </p:cBhvr>
                                    </p:animEffect>
                                  </p:childTnLst>
                                </p:cTn>
                              </p:par>
                            </p:childTnLst>
                          </p:cTn>
                        </p:par>
                        <p:par>
                          <p:cTn id="15" fill="hold">
                            <p:stCondLst>
                              <p:cond delay="46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Corporate </a:t>
            </a:r>
            <a:r>
              <a:rPr lang="en-US" dirty="0"/>
              <a:t>Witness</a:t>
            </a:r>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p:txBody>
          <a:bodyPr>
            <a:normAutofit/>
          </a:bodyPr>
          <a:lstStyle/>
          <a:p>
            <a:r>
              <a:rPr lang="en-US" dirty="0">
                <a:effectLst/>
              </a:rPr>
              <a:t>Philadelphia Yearly Meeting has twice approved a ministry as a yearly meeting-wide witness. In January 2015, we approved </a:t>
            </a:r>
            <a:r>
              <a:rPr lang="en-US" b="1" dirty="0">
                <a:solidFill>
                  <a:schemeClr val="accent6"/>
                </a:solidFill>
                <a:effectLst/>
              </a:rPr>
              <a:t>Addressing Racism </a:t>
            </a:r>
            <a:r>
              <a:rPr lang="en-US" dirty="0">
                <a:effectLst/>
              </a:rPr>
              <a:t>as a ministry that belongs to every Friend, meeting and PYM. In March 2021, we approved </a:t>
            </a:r>
            <a:r>
              <a:rPr lang="en-US" b="1" dirty="0">
                <a:solidFill>
                  <a:schemeClr val="accent6"/>
                </a:solidFill>
                <a:effectLst/>
              </a:rPr>
              <a:t>Addressing Climate Change</a:t>
            </a:r>
            <a:r>
              <a:rPr lang="en-US" dirty="0">
                <a:effectLst/>
              </a:rPr>
              <a:t> as a second ministry that all of us are asked to be under the weight of. </a:t>
            </a:r>
          </a:p>
        </p:txBody>
      </p:sp>
      <p:sp>
        <p:nvSpPr>
          <p:cNvPr id="4" name="Right Triangle 3">
            <a:extLst>
              <a:ext uri="{FF2B5EF4-FFF2-40B4-BE49-F238E27FC236}">
                <a16:creationId xmlns:a16="http://schemas.microsoft.com/office/drawing/2014/main" id="{7E7E8587-9071-8375-7DC0-797B77474C28}"/>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6A62D60-0A37-890C-19FE-3AAF15124793}"/>
              </a:ext>
            </a:extLst>
          </p:cNvPr>
          <p:cNvCxnSpPr>
            <a:cxnSpLocks/>
          </p:cNvCxnSpPr>
          <p:nvPr/>
        </p:nvCxnSpPr>
        <p:spPr>
          <a:xfrm>
            <a:off x="8704053" y="3847537"/>
            <a:ext cx="125238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AA090F-3891-A3D1-885B-744B5CEA929F}"/>
              </a:ext>
            </a:extLst>
          </p:cNvPr>
          <p:cNvCxnSpPr>
            <a:cxnSpLocks/>
          </p:cNvCxnSpPr>
          <p:nvPr/>
        </p:nvCxnSpPr>
        <p:spPr>
          <a:xfrm>
            <a:off x="3200400" y="4200987"/>
            <a:ext cx="79363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68C6D2-68F5-18BE-DB82-D0D094F7EFA0}"/>
              </a:ext>
            </a:extLst>
          </p:cNvPr>
          <p:cNvCxnSpPr>
            <a:cxnSpLocks/>
          </p:cNvCxnSpPr>
          <p:nvPr/>
        </p:nvCxnSpPr>
        <p:spPr>
          <a:xfrm>
            <a:off x="6271404" y="4563062"/>
            <a:ext cx="278633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64886D1-2A86-D595-EA8D-7DDF735ABCC3}"/>
              </a:ext>
            </a:extLst>
          </p:cNvPr>
          <p:cNvSpPr>
            <a:spLocks noGrp="1"/>
          </p:cNvSpPr>
          <p:nvPr>
            <p:ph type="sldNum" sz="quarter" idx="12"/>
          </p:nvPr>
        </p:nvSpPr>
        <p:spPr/>
        <p:txBody>
          <a:bodyPr/>
          <a:lstStyle/>
          <a:p>
            <a:fld id="{427A02C9-A0CD-4A0B-81BC-708D5026A1F8}" type="slidenum">
              <a:rPr lang="en-US" smtClean="0"/>
              <a:t>6</a:t>
            </a:fld>
            <a:endParaRPr lang="en-US" dirty="0"/>
          </a:p>
        </p:txBody>
      </p:sp>
    </p:spTree>
    <p:extLst>
      <p:ext uri="{BB962C8B-B14F-4D97-AF65-F5344CB8AC3E}">
        <p14:creationId xmlns:p14="http://schemas.microsoft.com/office/powerpoint/2010/main" val="4710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34674 0.09746 " pathEditMode="relative" rAng="0" ptsTypes="AA">
                                      <p:cBhvr>
                                        <p:cTn id="6" dur="750" fill="hold"/>
                                        <p:tgtEl>
                                          <p:spTgt spid="4"/>
                                        </p:tgtEl>
                                        <p:attrNameLst>
                                          <p:attrName>ppt_x</p:attrName>
                                          <p:attrName>ppt_y</p:attrName>
                                        </p:attrNameLst>
                                      </p:cBhvr>
                                      <p:rCtr x="-17344" y="4861"/>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PYM’s </a:t>
            </a:r>
            <a:r>
              <a:rPr lang="en-US" dirty="0"/>
              <a:t>Commitment</a:t>
            </a:r>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p:txBody>
          <a:bodyPr>
            <a:normAutofit/>
          </a:bodyPr>
          <a:lstStyle/>
          <a:p>
            <a:r>
              <a:rPr lang="en-US" dirty="0">
                <a:effectLst/>
              </a:rPr>
              <a:t>As people of faith, seekers of the truth, and stewards of Creation, we must act with urgency to prevent further suffering and destruction of our planet. We seek to energize everyone involved with PYM to actively undertake this leading and help halt the destruction of life on this sacred earth.</a:t>
            </a:r>
          </a:p>
        </p:txBody>
      </p:sp>
      <p:sp>
        <p:nvSpPr>
          <p:cNvPr id="4" name="Right Triangle 3">
            <a:extLst>
              <a:ext uri="{FF2B5EF4-FFF2-40B4-BE49-F238E27FC236}">
                <a16:creationId xmlns:a16="http://schemas.microsoft.com/office/drawing/2014/main" id="{C88CF1EC-BEF2-9F62-07FE-A0D31E7C8463}"/>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1A87D6-24D8-C39E-0E15-3AD8D0198DE4}"/>
              </a:ext>
            </a:extLst>
          </p:cNvPr>
          <p:cNvSpPr>
            <a:spLocks noGrp="1"/>
          </p:cNvSpPr>
          <p:nvPr>
            <p:ph type="sldNum" sz="quarter" idx="12"/>
          </p:nvPr>
        </p:nvSpPr>
        <p:spPr/>
        <p:txBody>
          <a:bodyPr/>
          <a:lstStyle/>
          <a:p>
            <a:fld id="{427A02C9-A0CD-4A0B-81BC-708D5026A1F8}" type="slidenum">
              <a:rPr lang="en-US" smtClean="0"/>
              <a:t>7</a:t>
            </a:fld>
            <a:endParaRPr lang="en-US" dirty="0"/>
          </a:p>
        </p:txBody>
      </p:sp>
    </p:spTree>
    <p:extLst>
      <p:ext uri="{BB962C8B-B14F-4D97-AF65-F5344CB8AC3E}">
        <p14:creationId xmlns:p14="http://schemas.microsoft.com/office/powerpoint/2010/main" val="353830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36094 0.09746 " pathEditMode="relative" rAng="0" ptsTypes="AA">
                                      <p:cBhvr>
                                        <p:cTn id="6" dur="750" fill="hold"/>
                                        <p:tgtEl>
                                          <p:spTgt spid="4"/>
                                        </p:tgtEl>
                                        <p:attrNameLst>
                                          <p:attrName>ppt_x</p:attrName>
                                          <p:attrName>ppt_y</p:attrName>
                                        </p:attrNameLst>
                                      </p:cBhvr>
                                      <p:rCtr x="-18047" y="4861"/>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1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Climate </a:t>
            </a:r>
            <a:r>
              <a:rPr lang="en-US" dirty="0"/>
              <a:t>Witness Stewards </a:t>
            </a:r>
            <a:br>
              <a:rPr lang="en-US" dirty="0"/>
            </a:br>
            <a:r>
              <a:rPr lang="en-US" b="1" dirty="0">
                <a:solidFill>
                  <a:schemeClr val="accent6"/>
                </a:solidFill>
              </a:rPr>
              <a:t>Charge </a:t>
            </a:r>
            <a:endParaRPr lang="en-US" sz="1800" dirty="0"/>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a:xfrm>
            <a:off x="2773598" y="2052116"/>
            <a:ext cx="8156339" cy="3997828"/>
          </a:xfrm>
        </p:spPr>
        <p:txBody>
          <a:bodyPr>
            <a:noAutofit/>
          </a:bodyPr>
          <a:lstStyle/>
          <a:p>
            <a:r>
              <a:rPr lang="en-US" dirty="0">
                <a:effectLst/>
              </a:rPr>
              <a:t>Stay current with all aspects of PYM’s climate change and climate justice related actions, statements, and programs from the Monthly, Quarterly, and Yearly Meetings, and their relevant parts.</a:t>
            </a:r>
          </a:p>
          <a:p>
            <a:r>
              <a:rPr lang="en-US" dirty="0">
                <a:effectLst/>
              </a:rPr>
              <a:t>Draw from their own expertise to synthesize that which they learn from PYM’s constituent parts, so they may provide advice, expertise, and recommendations to the Yearly Meeting, and its entities, as needed.</a:t>
            </a:r>
          </a:p>
          <a:p>
            <a:r>
              <a:rPr lang="en-US" dirty="0">
                <a:effectLst/>
              </a:rPr>
              <a:t>Hold the yearly meeting accountable to its commitment to a yearly meeting-wide witness on climate change and climate justice</a:t>
            </a:r>
          </a:p>
        </p:txBody>
      </p:sp>
      <p:sp>
        <p:nvSpPr>
          <p:cNvPr id="4" name="Right Triangle 3">
            <a:extLst>
              <a:ext uri="{FF2B5EF4-FFF2-40B4-BE49-F238E27FC236}">
                <a16:creationId xmlns:a16="http://schemas.microsoft.com/office/drawing/2014/main" id="{30E346AC-848C-AC45-445A-DF13ACD2EA2C}"/>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C7D32B6-B500-BA65-8FE6-7B5F1A7E0175}"/>
              </a:ext>
            </a:extLst>
          </p:cNvPr>
          <p:cNvSpPr>
            <a:spLocks noGrp="1"/>
          </p:cNvSpPr>
          <p:nvPr>
            <p:ph type="sldNum" sz="quarter" idx="12"/>
          </p:nvPr>
        </p:nvSpPr>
        <p:spPr/>
        <p:txBody>
          <a:bodyPr/>
          <a:lstStyle/>
          <a:p>
            <a:fld id="{427A02C9-A0CD-4A0B-81BC-708D5026A1F8}" type="slidenum">
              <a:rPr lang="en-US" smtClean="0"/>
              <a:t>8</a:t>
            </a:fld>
            <a:endParaRPr lang="en-US" dirty="0"/>
          </a:p>
        </p:txBody>
      </p:sp>
    </p:spTree>
    <p:extLst>
      <p:ext uri="{BB962C8B-B14F-4D97-AF65-F5344CB8AC3E}">
        <p14:creationId xmlns:p14="http://schemas.microsoft.com/office/powerpoint/2010/main" val="290508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15547 0.0963 " pathEditMode="relative" rAng="0" ptsTypes="AA">
                                      <p:cBhvr>
                                        <p:cTn id="6" dur="600" fill="hold"/>
                                        <p:tgtEl>
                                          <p:spTgt spid="4"/>
                                        </p:tgtEl>
                                        <p:attrNameLst>
                                          <p:attrName>ppt_x</p:attrName>
                                          <p:attrName>ppt_y</p:attrName>
                                        </p:attrNameLst>
                                      </p:cBhvr>
                                      <p:rCtr x="-7773" y="4815"/>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p:txBody>
          <a:bodyPr/>
          <a:lstStyle/>
          <a:p>
            <a:r>
              <a:rPr lang="en-US" b="1" dirty="0">
                <a:solidFill>
                  <a:schemeClr val="accent6"/>
                </a:solidFill>
              </a:rPr>
              <a:t>Climate </a:t>
            </a:r>
            <a:r>
              <a:rPr lang="en-US" dirty="0"/>
              <a:t>Witness Stewards </a:t>
            </a:r>
            <a:endParaRPr lang="en-US" sz="1800" dirty="0"/>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p:txBody>
          <a:bodyPr>
            <a:normAutofit/>
          </a:bodyPr>
          <a:lstStyle/>
          <a:p>
            <a:r>
              <a:rPr lang="en-US" b="1" dirty="0">
                <a:effectLst/>
              </a:rPr>
              <a:t>Andrew Anderson</a:t>
            </a:r>
            <a:r>
              <a:rPr lang="en-US" dirty="0">
                <a:effectLst/>
              </a:rPr>
              <a:t>, Monthly Meeting of Friends of Philadelphia</a:t>
            </a:r>
          </a:p>
          <a:p>
            <a:r>
              <a:rPr lang="en-US" b="1" dirty="0">
                <a:effectLst/>
              </a:rPr>
              <a:t>Jackie </a:t>
            </a:r>
            <a:r>
              <a:rPr lang="en-US" b="1" dirty="0" err="1">
                <a:effectLst/>
              </a:rPr>
              <a:t>Bonomo</a:t>
            </a:r>
            <a:r>
              <a:rPr lang="en-US" dirty="0">
                <a:effectLst/>
              </a:rPr>
              <a:t>, Clerk, State College Meeting</a:t>
            </a:r>
          </a:p>
          <a:p>
            <a:r>
              <a:rPr lang="en-US" b="1" dirty="0">
                <a:effectLst/>
              </a:rPr>
              <a:t>Ruth Darlington</a:t>
            </a:r>
            <a:r>
              <a:rPr lang="en-US" dirty="0">
                <a:effectLst/>
              </a:rPr>
              <a:t>, Medford Meeting</a:t>
            </a:r>
          </a:p>
          <a:p>
            <a:r>
              <a:rPr lang="en-US" b="1" dirty="0">
                <a:effectLst/>
              </a:rPr>
              <a:t>Patricia Finley, </a:t>
            </a:r>
            <a:r>
              <a:rPr lang="en-US" dirty="0">
                <a:effectLst/>
              </a:rPr>
              <a:t>Old Haverford Meeting</a:t>
            </a:r>
          </a:p>
          <a:p>
            <a:r>
              <a:rPr lang="en-US" b="1" dirty="0">
                <a:effectLst/>
              </a:rPr>
              <a:t>Robert L. Greene</a:t>
            </a:r>
            <a:r>
              <a:rPr lang="en-US" dirty="0">
                <a:effectLst/>
              </a:rPr>
              <a:t>, Princeton Meeting</a:t>
            </a:r>
          </a:p>
        </p:txBody>
      </p:sp>
      <p:sp>
        <p:nvSpPr>
          <p:cNvPr id="4" name="Right Triangle 3">
            <a:extLst>
              <a:ext uri="{FF2B5EF4-FFF2-40B4-BE49-F238E27FC236}">
                <a16:creationId xmlns:a16="http://schemas.microsoft.com/office/drawing/2014/main" id="{A0C93356-2BED-7EF4-B641-8690D27EC603}"/>
              </a:ext>
            </a:extLst>
          </p:cNvPr>
          <p:cNvSpPr/>
          <p:nvPr/>
        </p:nvSpPr>
        <p:spPr>
          <a:xfrm>
            <a:off x="10677854" y="574675"/>
            <a:ext cx="164771" cy="165099"/>
          </a:xfrm>
          <a:prstGeom prst="r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3BD9468-768D-0B04-1230-C36E03AA86A3}"/>
              </a:ext>
            </a:extLst>
          </p:cNvPr>
          <p:cNvSpPr>
            <a:spLocks noGrp="1"/>
          </p:cNvSpPr>
          <p:nvPr>
            <p:ph type="sldNum" sz="quarter" idx="12"/>
          </p:nvPr>
        </p:nvSpPr>
        <p:spPr/>
        <p:txBody>
          <a:bodyPr/>
          <a:lstStyle/>
          <a:p>
            <a:fld id="{427A02C9-A0CD-4A0B-81BC-708D5026A1F8}" type="slidenum">
              <a:rPr lang="en-US" smtClean="0"/>
              <a:t>9</a:t>
            </a:fld>
            <a:endParaRPr lang="en-US" dirty="0"/>
          </a:p>
        </p:txBody>
      </p:sp>
    </p:spTree>
    <p:extLst>
      <p:ext uri="{BB962C8B-B14F-4D97-AF65-F5344CB8AC3E}">
        <p14:creationId xmlns:p14="http://schemas.microsoft.com/office/powerpoint/2010/main" val="21849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08333E-6 -3.33333E-6 L -0.46224 0.10486 " pathEditMode="relative" rAng="0" ptsTypes="AA">
                                      <p:cBhvr>
                                        <p:cTn id="6" dur="1000" fill="hold"/>
                                        <p:tgtEl>
                                          <p:spTgt spid="4"/>
                                        </p:tgtEl>
                                        <p:attrNameLst>
                                          <p:attrName>ppt_x</p:attrName>
                                          <p:attrName>ppt_y</p:attrName>
                                        </p:attrNameLst>
                                      </p:cBhvr>
                                      <p:rCtr x="-23112" y="5231"/>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22" presetClass="entr" presetSubtype="2"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wipe(right)">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PYM - Dark Green">
      <a:dk1>
        <a:srgbClr val="000000"/>
      </a:dk1>
      <a:lt1>
        <a:srgbClr val="FFFFFF"/>
      </a:lt1>
      <a:dk2>
        <a:srgbClr val="013767"/>
      </a:dk2>
      <a:lt2>
        <a:srgbClr val="E7E6E6"/>
      </a:lt2>
      <a:accent1>
        <a:srgbClr val="184323"/>
      </a:accent1>
      <a:accent2>
        <a:srgbClr val="B96929"/>
      </a:accent2>
      <a:accent3>
        <a:srgbClr val="918B2D"/>
      </a:accent3>
      <a:accent4>
        <a:srgbClr val="FBB84B"/>
      </a:accent4>
      <a:accent5>
        <a:srgbClr val="6F96B7"/>
      </a:accent5>
      <a:accent6>
        <a:srgbClr val="A1D5CA"/>
      </a:accent6>
      <a:hlink>
        <a:srgbClr val="428EC9"/>
      </a:hlink>
      <a:folHlink>
        <a:srgbClr val="71226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159ADF-C50B-4A45-AD13-B0A8152C315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EDC6638-3F1D-4CA5-A167-2F719C08762F}">
  <ds:schemaRefs>
    <ds:schemaRef ds:uri="http://schemas.microsoft.com/sharepoint/v3/contenttype/forms"/>
  </ds:schemaRefs>
</ds:datastoreItem>
</file>

<file path=customXml/itemProps3.xml><?xml version="1.0" encoding="utf-8"?>
<ds:datastoreItem xmlns:ds="http://schemas.openxmlformats.org/officeDocument/2006/customXml" ds:itemID="{95FDF6E3-4638-4FD3-B9D7-E0E63F205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1012</TotalTime>
  <Words>689</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Aptos</vt:lpstr>
      <vt:lpstr>Calibri</vt:lpstr>
      <vt:lpstr>Carter Sans Pro Medium</vt:lpstr>
      <vt:lpstr>Figtree</vt:lpstr>
      <vt:lpstr>Figtree Light</vt:lpstr>
      <vt:lpstr>Figtree Medium</vt:lpstr>
      <vt:lpstr>Figtree SemiBold</vt:lpstr>
      <vt:lpstr>MS Shell Dlg 2</vt:lpstr>
      <vt:lpstr>Symbol</vt:lpstr>
      <vt:lpstr>Wingdings</vt:lpstr>
      <vt:lpstr>Wingdings 3</vt:lpstr>
      <vt:lpstr>Madison</vt:lpstr>
      <vt:lpstr>Creating a Playbook  for Climate Action </vt:lpstr>
      <vt:lpstr>Introduction – Earth Day</vt:lpstr>
      <vt:lpstr>2024 Theme – Planet v Plastics</vt:lpstr>
      <vt:lpstr>The Booklet Why is climate change critical for Friends?</vt:lpstr>
      <vt:lpstr>PowerPoint Presentation</vt:lpstr>
      <vt:lpstr>Corporate Witness</vt:lpstr>
      <vt:lpstr>PYM’s Commitment</vt:lpstr>
      <vt:lpstr>Climate Witness Stewards  Charge </vt:lpstr>
      <vt:lpstr>Climate Witness Stewards </vt:lpstr>
      <vt:lpstr>How can we use this resource?</vt:lpstr>
      <vt:lpstr>Who should use it?</vt:lpstr>
      <vt:lpstr>What is a Playbook?</vt:lpstr>
      <vt:lpstr>The Five Action Areas</vt:lpstr>
      <vt:lpstr>First Steps </vt:lpstr>
      <vt:lpstr>Agenda for the First Meeting </vt:lpstr>
      <vt:lpstr>Put It All Together</vt:lpstr>
      <vt:lpstr>Queries to Guide Check-ins &amp; Reports</vt:lpstr>
      <vt:lpstr>Activity</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Day Presentation</dc:title>
  <dc:creator>Mao Shazar</dc:creator>
  <cp:lastModifiedBy>Salvador Orellana</cp:lastModifiedBy>
  <cp:revision>20</cp:revision>
  <dcterms:created xsi:type="dcterms:W3CDTF">2024-04-17T17:38:29Z</dcterms:created>
  <dcterms:modified xsi:type="dcterms:W3CDTF">2024-04-22T20:23:41Z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